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88.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49.xml" ContentType="application/vnd.openxmlformats-officedocument.presentationml.slide+xml"/>
  <Override PartName="/ppt/slides/slide75.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87.xml" ContentType="application/vnd.openxmlformats-officedocument.presentationml.slide+xml"/>
  <Override PartName="/ppt/slides/slide74.xml" ContentType="application/vnd.openxmlformats-officedocument.presentationml.slide+xml"/>
  <Override PartName="/ppt/slides/slide76.xml" ContentType="application/vnd.openxmlformats-officedocument.presentationml.slide+xml"/>
  <Override PartName="/ppt/slides/slide72.xml" ContentType="application/vnd.openxmlformats-officedocument.presentationml.slide+xml"/>
  <Override PartName="/ppt/slides/slide59.xml" ContentType="application/vnd.openxmlformats-officedocument.presentationml.slide+xml"/>
  <Override PartName="/ppt/slides/slide73.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58.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61.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0.xml" ContentType="application/vnd.openxmlformats-officedocument.presentationml.slide+xml"/>
  <Override PartName="/ppt/slides/slide66.xml" ContentType="application/vnd.openxmlformats-officedocument.presentationml.slide+xml"/>
  <Override PartName="/ppt/slides/slide63.xml" ContentType="application/vnd.openxmlformats-officedocument.presentationml.slide+xml"/>
  <Override PartName="/ppt/slides/slide67.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8.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8.xml" ContentType="application/vnd.openxmlformats-officedocument.presentationml.notesSlide+xml"/>
  <Override PartName="/ppt/notesSlides/notesSlide47.xml" ContentType="application/vnd.openxmlformats-officedocument.presentationml.notesSlide+xml"/>
  <Override PartName="/ppt/notesSlides/notesSlide81.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73.xml" ContentType="application/vnd.openxmlformats-officedocument.presentationml.notesSlide+xml"/>
  <Override PartName="/ppt/notesSlides/notesSlide79.xml" ContentType="application/vnd.openxmlformats-officedocument.presentationml.notesSlide+xml"/>
  <Override PartName="/ppt/notesSlides/notesSlide89.xml" ContentType="application/vnd.openxmlformats-officedocument.presentationml.notesSlide+xml"/>
  <Override PartName="/ppt/notesSlides/notesSlide74.xml" ContentType="application/vnd.openxmlformats-officedocument.presentationml.notesSlide+xml"/>
  <Override PartName="/ppt/notesSlides/notesSlide90.xml" ContentType="application/vnd.openxmlformats-officedocument.presentationml.notesSlide+xml"/>
  <Override PartName="/ppt/notesSlides/notesSlide65.xml" ContentType="application/vnd.openxmlformats-officedocument.presentationml.notesSlide+xml"/>
  <Override PartName="/ppt/notesSlides/notesSlide69.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85.xml" ContentType="application/vnd.openxmlformats-officedocument.presentationml.notesSlide+xml"/>
  <Override PartName="/ppt/notesSlides/notesSlide77.xml" ContentType="application/vnd.openxmlformats-officedocument.presentationml.notesSlide+xml"/>
  <Override PartName="/ppt/notesSlides/notesSlide80.xml" ContentType="application/vnd.openxmlformats-officedocument.presentationml.notesSlide+xml"/>
  <Override PartName="/ppt/notesSlides/notesSlide68.xml" ContentType="application/vnd.openxmlformats-officedocument.presentationml.notesSlide+xml"/>
  <Override PartName="/ppt/notesSlides/notesSlide86.xml" ContentType="application/vnd.openxmlformats-officedocument.presentationml.notesSlide+xml"/>
  <Override PartName="/ppt/notesSlides/notesSlide84.xml" ContentType="application/vnd.openxmlformats-officedocument.presentationml.notesSlide+xml"/>
  <Override PartName="/ppt/notesSlides/notesSlide71.xml" ContentType="application/vnd.openxmlformats-officedocument.presentationml.notesSlide+xml"/>
  <Override PartName="/ppt/notesSlides/notesSlide64.xml" ContentType="application/vnd.openxmlformats-officedocument.presentationml.notesSlide+xml"/>
  <Override PartName="/ppt/notesSlides/notesSlide62.xml" ContentType="application/vnd.openxmlformats-officedocument.presentationml.notesSlide+xml"/>
  <Override PartName="/ppt/notesSlides/notesSlide95.xml" ContentType="application/vnd.openxmlformats-officedocument.presentationml.notesSlide+xml"/>
  <Override PartName="/ppt/notesSlides/notesSlide61.xml" ContentType="application/vnd.openxmlformats-officedocument.presentationml.notesSlide+xml"/>
  <Override PartName="/ppt/notesSlides/notesSlide96.xml" ContentType="application/vnd.openxmlformats-officedocument.presentationml.notesSlide+xml"/>
  <Override PartName="/ppt/notesSlides/notesSlide60.xml" ContentType="application/vnd.openxmlformats-officedocument.presentationml.notesSlide+xml"/>
  <Override PartName="/ppt/notesSlides/notesSlide76.xml" ContentType="application/vnd.openxmlformats-officedocument.presentationml.notesSlide+xml"/>
  <Override PartName="/ppt/notesSlides/notesSlide70.xml" ContentType="application/vnd.openxmlformats-officedocument.presentationml.notesSlide+xml"/>
  <Override PartName="/ppt/notesSlides/notesSlide78.xml" ContentType="application/vnd.openxmlformats-officedocument.presentationml.notesSlide+xml"/>
  <Override PartName="/ppt/notesSlides/notesSlide94.xml" ContentType="application/vnd.openxmlformats-officedocument.presentationml.notesSlide+xml"/>
  <Override PartName="/ppt/notesSlides/notesSlide59.xml" ContentType="application/vnd.openxmlformats-officedocument.presentationml.notesSlide+xml"/>
  <Override PartName="/ppt/notesSlides/notesSlide91.xml" ContentType="application/vnd.openxmlformats-officedocument.presentationml.notesSlide+xml"/>
  <Override PartName="/ppt/notesSlides/notesSlide75.xml" ContentType="application/vnd.openxmlformats-officedocument.presentationml.notesSlide+xml"/>
  <Override PartName="/ppt/notesSlides/notesSlide82.xml" ContentType="application/vnd.openxmlformats-officedocument.presentationml.notesSlide+xml"/>
  <Override PartName="/ppt/notesSlides/notesSlide92.xml" ContentType="application/vnd.openxmlformats-officedocument.presentationml.notesSlide+xml"/>
  <Override PartName="/ppt/notesSlides/notesSlide83.xml" ContentType="application/vnd.openxmlformats-officedocument.presentationml.notesSlide+xml"/>
  <Override PartName="/ppt/notesSlides/notesSlide93.xml" ContentType="application/vnd.openxmlformats-officedocument.presentationml.notesSlide+xml"/>
  <Override PartName="/ppt/notesSlides/notesSlide63.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EBD7ED-4690-44E0-AD5C-269CD9DC1FBF}">
  <a:tblStyle styleId="{EAEBD7ED-4690-44E0-AD5C-269CD9DC1FBF}"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9807458B-3CD8-452C-8B24-C5E084531A83}" styleName="Table_1"/>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74" autoAdjust="0"/>
  </p:normalViewPr>
  <p:slideViewPr>
    <p:cSldViewPr snapToGrid="0">
      <p:cViewPr>
        <p:scale>
          <a:sx n="100" d="100"/>
          <a:sy n="100"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4.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105"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jtdove.co.uk/"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iwantadoor.com/choose_your_door" TargetMode="External"/><Relationship Id="rId4" Type="http://schemas.openxmlformats.org/officeDocument/2006/relationships/hyperlink" Target="http://www.aslstore.co.uk/fire-alarms/power-supplies/12v-boxed-psus/PSG1201GM-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hopify.co.uk/resources/integrating-website-with-ebay-and-amazon"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boostmyshop.com/uk/amazon-for-magento.html" TargetMode="External"/><Relationship Id="rId4" Type="http://schemas.openxmlformats.org/officeDocument/2006/relationships/hyperlink" Target="http://www.veeqo.com/woocommerce-integration"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dixiechicks.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pawprintpets.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trends.builtwith.com/websitelist/WordPres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useit.com/alertbox/9710a.html"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etimperative.com/2016/09/ecommerce-stats-uk-shoppers-least-tolerant-poor-performance-europ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baymard.com/lists/cart-abandonment-rate"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gov.uk/data-protection/the-data-protection-act" TargetMode="External"/><Relationship Id="rId7" Type="http://schemas.openxmlformats.org/officeDocument/2006/relationships/hyperlink" Target="https://www.gov.uk/guidance/vat-exports-dispatches-and-supplying-goods-abroad"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ico.org.uk/for-organisations/guide-to-pecr/cookies-and-similar-technologies/" TargetMode="External"/><Relationship Id="rId5" Type="http://schemas.openxmlformats.org/officeDocument/2006/relationships/hyperlink" Target="http://www.legislation.gov.uk/uksi/2002/2013/contents/made" TargetMode="External"/><Relationship Id="rId4" Type="http://schemas.openxmlformats.org/officeDocument/2006/relationships/hyperlink" Target="http://www.legislation.gov.uk/uksi/2000/2334/contents/made"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Construction industry examples, we will explore each site </a:t>
            </a:r>
          </a:p>
          <a:p>
            <a:pPr lvl="0">
              <a:spcBef>
                <a:spcPts val="0"/>
              </a:spcBef>
              <a:buNone/>
            </a:pPr>
            <a:r>
              <a:rPr lang="en" u="sng">
                <a:solidFill>
                  <a:schemeClr val="hlink"/>
                </a:solidFill>
                <a:hlinkClick r:id="rId3"/>
              </a:rPr>
              <a:t>http://www.jtdove.co.uk/</a:t>
            </a:r>
          </a:p>
          <a:p>
            <a:pPr lvl="0">
              <a:spcBef>
                <a:spcPts val="0"/>
              </a:spcBef>
              <a:buNone/>
            </a:pPr>
            <a:r>
              <a:rPr lang="en" u="sng">
                <a:solidFill>
                  <a:schemeClr val="hlink"/>
                </a:solidFill>
                <a:hlinkClick r:id="rId4"/>
              </a:rPr>
              <a:t>http://www.aslstore.co.uk/fire-alarms/power-supplies/12v-boxed-psus/PSG1201GM-A</a:t>
            </a:r>
          </a:p>
          <a:p>
            <a:pPr lvl="0">
              <a:spcBef>
                <a:spcPts val="0"/>
              </a:spcBef>
              <a:buNone/>
            </a:pPr>
            <a:r>
              <a:rPr lang="en" u="sng">
                <a:solidFill>
                  <a:schemeClr val="hlink"/>
                </a:solidFill>
                <a:hlinkClick r:id="rId5"/>
              </a:rPr>
              <a:t>http://www.iwantadoor.com/choose_your_door</a:t>
            </a:r>
          </a:p>
          <a:p>
            <a:pPr marL="457200" lvl="0" indent="-228600">
              <a:spcBef>
                <a:spcPts val="0"/>
              </a:spcBef>
              <a:buChar char="●"/>
            </a:pPr>
            <a:r>
              <a:rPr lang="en"/>
              <a:t>I have more examples coming from trades people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 process flow of e-commerce starts, of course, with our customer.  When (s)he decides to make a purchase, they will likely begin with a search.  This search could be done using a search engine (like Google for example), or via an online merchant (like eBay for example) - as a result of this search, the aim is to have your online presence displayed to them.</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Once they have selected their product(s), they add them to your shopping cart - think of this as a trolley in a supermarket.  Single, or multiple items can be added into the shopping cart.</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You will then need to collect payment details - this may include information such as delivery details, account details (if they have an account for the site).</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At this point, the shopping cart information, along with the payment details are transferred to the payment gateway.  This may be hosted on your own site, but is likely to be managed, hosted and processed by a 3rd party (like PayPal for example).  This secure (payment gateways must be secure) gateway handles the payment information (card number, expiry and CVC - the 3 digits on the back of the card etc.) - once approval has been obtained by the payment gateway, this confirmation is sent back to your store to alert you that the item has been processed and is ready to be dispatched.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342900" lvl="0" indent="-69850" rtl="0">
              <a:spcBef>
                <a:spcPts val="640"/>
              </a:spcBef>
              <a:buClr>
                <a:schemeClr val="dk1"/>
              </a:buClr>
              <a:buSzPct val="91666"/>
              <a:buFont typeface="Arial"/>
              <a:buNone/>
            </a:pPr>
            <a:r>
              <a:rPr lang="en" sz="1200" b="1">
                <a:solidFill>
                  <a:schemeClr val="dk1"/>
                </a:solidFill>
                <a:latin typeface="Calibri"/>
                <a:ea typeface="Calibri"/>
                <a:cs typeface="Calibri"/>
                <a:sym typeface="Calibri"/>
              </a:rPr>
              <a:t>Trainer to lead the discussion so that the delegates realise the necessity of using professional help to build their e-commerce platform.</a:t>
            </a:r>
          </a:p>
          <a:p>
            <a:pPr marL="342900" lvl="0" indent="-69850" rtl="0">
              <a:spcBef>
                <a:spcPts val="640"/>
              </a:spcBef>
              <a:buClr>
                <a:schemeClr val="dk1"/>
              </a:buClr>
              <a:buSzPct val="91666"/>
              <a:buFont typeface="Arial"/>
              <a:buNone/>
            </a:pPr>
            <a:r>
              <a:rPr lang="en" sz="1200">
                <a:solidFill>
                  <a:schemeClr val="dk1"/>
                </a:solidFill>
                <a:latin typeface="Calibri"/>
                <a:ea typeface="Calibri"/>
                <a:cs typeface="Calibri"/>
                <a:sym typeface="Calibri"/>
              </a:rPr>
              <a:t>So now we are starting to get a clear picture of your e-commerce strategy, we can begin to make some strategic decisions. The biggest strategic decision we will be faced with from the outset will be “Can I do this myself, or do I need to outsource?”</a:t>
            </a:r>
          </a:p>
          <a:p>
            <a:pPr marL="342900" lvl="0" indent="-69850" rtl="0">
              <a:spcBef>
                <a:spcPts val="640"/>
              </a:spcBef>
              <a:buClr>
                <a:schemeClr val="dk1"/>
              </a:buClr>
              <a:buSzPct val="91666"/>
              <a:buFont typeface="Arial"/>
              <a:buNone/>
            </a:pPr>
            <a:r>
              <a:rPr lang="en" sz="1200">
                <a:solidFill>
                  <a:schemeClr val="dk1"/>
                </a:solidFill>
                <a:latin typeface="Calibri"/>
                <a:ea typeface="Calibri"/>
                <a:cs typeface="Calibri"/>
                <a:sym typeface="Calibri"/>
              </a:rPr>
              <a:t>There are many easy-to-use tools that help businesses create an online presence for their shop themselves.  A common option is to have a purpose-built website created; but it’s not the only option.</a:t>
            </a:r>
          </a:p>
          <a:p>
            <a:pPr marL="342900" lvl="0" indent="-69850" rtl="0">
              <a:spcBef>
                <a:spcPts val="640"/>
              </a:spcBef>
              <a:buClr>
                <a:schemeClr val="dk1"/>
              </a:buClr>
              <a:buSzPct val="91666"/>
              <a:buFont typeface="Arial"/>
              <a:buNone/>
            </a:pPr>
            <a:r>
              <a:rPr lang="en" sz="1200">
                <a:solidFill>
                  <a:schemeClr val="dk1"/>
                </a:solidFill>
                <a:latin typeface="Calibri"/>
                <a:ea typeface="Calibri"/>
                <a:cs typeface="Calibri"/>
                <a:sym typeface="Calibri"/>
              </a:rPr>
              <a:t>For some businesses outsourcing maybe the best option.</a:t>
            </a:r>
          </a:p>
          <a:p>
            <a:pPr marL="342900" lvl="0" indent="-69850" rtl="0">
              <a:spcBef>
                <a:spcPts val="640"/>
              </a:spcBef>
              <a:buClr>
                <a:schemeClr val="dk1"/>
              </a:buClr>
              <a:buSzPct val="91666"/>
              <a:buFont typeface="Arial"/>
              <a:buNone/>
            </a:pPr>
            <a:r>
              <a:rPr lang="en" sz="1200">
                <a:solidFill>
                  <a:schemeClr val="dk1"/>
                </a:solidFill>
                <a:latin typeface="Calibri"/>
                <a:ea typeface="Calibri"/>
                <a:cs typeface="Calibri"/>
                <a:sym typeface="Calibri"/>
              </a:rPr>
              <a:t>This workshop is designed to guide you through these strategic decisions, so we will begin by acknowledging outsourcing, before going in depth into how we may do it ourselves.</a:t>
            </a:r>
          </a:p>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Outsourcing is neither a good or bad thing in this context.  It’s important to help the learners understand what the options are, so although there’s a good chance they will be in a position to do this themselves, we’ve included this opportunity to set the scene about what working with a contractor might look like.</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Bear in mind that we’re not yet into the specifics of ‘websites’.  So this topic could cover eBay stores, Amazon marketplace through to Facebook Groups - this is to help the learner understand the benefits and concerns of working with someone else.</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There is no way to really estimate cost, it is very much dependant upon how many products you wish to sell, in what way, and if the company building your ecommerce site will also be involved in the day to day running.  As with many types of website, the design time and expertise is where a large proportion of the costs will sit - so the more time it takes to design, the more it will cost.  That said, basic sites might start around £3,000.</a:t>
            </a:r>
          </a:p>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 two e-commerce options for your business which we will explore in depth today are marketplaces and platforms.</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There is a discernable difference between both options, with further functionality differences depending which particular product you choose, either within marketplaces or platforms. </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 most fundamental difference between marketplaces and platforms is who has ownership. Marketplaces are owned and hosted by 3rd parties, with people selling on an existing infrastructure for a fee, whereas platforms are built and usually owned by the user.</a:t>
            </a:r>
          </a:p>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This is designed to be a high introduction to the range of platforms, marketplaces and tools - to be able to start the conversations around how they differ, and what might be a good fit for differing styles of customer.  In the sections throughout this workshop, we’re going to look at some more detail about some of the tools detailed here.</a:t>
            </a:r>
          </a:p>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Marketplaces are online environments serviced by multiple sellers.  We’re going to discuss a couple of examples you’re probably already familiar with (eBay, Amazon etc.).</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Depending on your product(s) [range], other marketplaces may be available, or even more suitable, to you.  These may be a good fit for your business and product range.</a:t>
            </a:r>
          </a:p>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One of the great advantages of the internet’s ubiquitous marketplace services is the fact that you can sell many items, in many places. Of course, they don’t all have to be from the same place. If you feel you have certain items that would sell better on Amazon, and some on Boots - list them that way.</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Just as a bricks and mortar shop would investigate the town or city they were considering opening a store in to ensure there was a customer base there - e-commerce stores must do the same due-diligence.  As the cost of opening such a store is relatively low on a marketplace - this can be a great way to test the market place.</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As time progresses, you will be able to see items that perform better on one marketplace, and focus your efforts (for those products) there.</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For example, you may have a mixture of products and services.  As an expedition leader, you may have a range of camping equipment (tents etc.) that you recommend to participants.  This type of product would fit well within Amazon’s base.  The service of the actual expedition however, would require a lot of backstory, credibility and customisation - and would therefore sit better with your own website.  This split in product(s) is a great way to take advantage of marketplace association and cross-selling from one to another.</a:t>
            </a:r>
          </a:p>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Allows certain (verified) sellers to sell their products through their marketplace. Operating as “trusted partners” rather than openly available to all - this approach carries an associated credibility with it (as it’s connected with a known brand).</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If your products align with the type of shopper that may be using Tesco’s online marketplace - this can give a faster boost to your store.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Boots: Boots is a household name and synonymous with certain household, cosmetic, beauty and toiletry products.</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Although Amazon has a greater brand recognition within the overall marketplace, items like toiletries don’t sell as well on Amazon - so sellers promoting this style of product may find value in looking at Boots.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just" rtl="0">
              <a:spcBef>
                <a:spcPts val="0"/>
              </a:spcBef>
              <a:buClr>
                <a:schemeClr val="dk1"/>
              </a:buClr>
              <a:buSzPct val="25000"/>
              <a:buFont typeface="Arial"/>
              <a:buNone/>
            </a:pPr>
            <a:r>
              <a:rPr lang="en" sz="1200">
                <a:solidFill>
                  <a:schemeClr val="dk1"/>
                </a:solidFill>
                <a:latin typeface="Calibri"/>
                <a:ea typeface="Calibri"/>
                <a:cs typeface="Calibri"/>
                <a:sym typeface="Calibri"/>
              </a:rPr>
              <a:t>eBay has a generous supply of existing users, andhas the resources to run supportive advertising for its service.  </a:t>
            </a:r>
          </a:p>
          <a:p>
            <a:pPr lvl="0" algn="just" rtl="0">
              <a:spcBef>
                <a:spcPts val="0"/>
              </a:spcBef>
              <a:buClr>
                <a:schemeClr val="dk1"/>
              </a:buClr>
              <a:buSzPct val="25000"/>
              <a:buFont typeface="Arial"/>
              <a:buNone/>
            </a:pPr>
            <a:r>
              <a:rPr lang="en" sz="1200">
                <a:solidFill>
                  <a:schemeClr val="dk1"/>
                </a:solidFill>
                <a:latin typeface="Calibri"/>
                <a:ea typeface="Calibri"/>
                <a:cs typeface="Calibri"/>
                <a:sym typeface="Calibri"/>
              </a:rPr>
              <a:t>This drives additional virtual footfall to its service, and increases the potential audience your business can get to your online presence.</a:t>
            </a:r>
          </a:p>
          <a:p>
            <a:pPr lvl="0" algn="just" rtl="0">
              <a:spcBef>
                <a:spcPts val="0"/>
              </a:spcBef>
              <a:buClr>
                <a:schemeClr val="dk1"/>
              </a:buClr>
              <a:buSzPct val="25000"/>
              <a:buFont typeface="Arial"/>
              <a:buNone/>
            </a:pPr>
            <a:r>
              <a:rPr lang="en" sz="1200">
                <a:solidFill>
                  <a:schemeClr val="dk1"/>
                </a:solidFill>
                <a:latin typeface="Calibri"/>
                <a:ea typeface="Calibri"/>
                <a:cs typeface="Calibri"/>
                <a:sym typeface="Calibri"/>
              </a:rPr>
              <a:t>When you sell on eBay, you will be charged a final valuation fee that you should include in your overheads.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Important to notice, the final valuation fee is only charged IF your item is sold. This means if you have listings that do not sell, it will not cost you money. This offers a cost effective method of selling.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Sellers wanting to sell a variety of products, and to a mass audience.  With eBay’s high footfall and market share, it has a high appeal for those wanting a ‘pop-up’ store without needing to worry about having to set a lot of stuff up.</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If you’re wanting more control over what your store looks like, does or behaves - you may want to investigate other options.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69850" rtl="0">
              <a:spcBef>
                <a:spcPts val="0"/>
              </a:spcBef>
              <a:buClr>
                <a:schemeClr val="dk1"/>
              </a:buClr>
              <a:buSzPct val="91666"/>
              <a:buFont typeface="Arial"/>
              <a:buNone/>
            </a:pPr>
            <a:r>
              <a:rPr lang="en" sz="1200">
                <a:solidFill>
                  <a:schemeClr val="dk1"/>
                </a:solidFill>
                <a:latin typeface="Calibri"/>
                <a:ea typeface="Calibri"/>
                <a:cs typeface="Calibri"/>
                <a:sym typeface="Calibri"/>
              </a:rPr>
              <a:t>Amazon aims to be known for a marketplace for many different products, but generally categories would make it a good fit for those pushing technology items or books.</a:t>
            </a:r>
            <a:br>
              <a:rPr lang="en" sz="1200">
                <a:solidFill>
                  <a:schemeClr val="dk1"/>
                </a:solidFill>
                <a:latin typeface="Calibri"/>
                <a:ea typeface="Calibri"/>
                <a:cs typeface="Calibri"/>
                <a:sym typeface="Calibri"/>
              </a:rPr>
            </a:br>
            <a:endParaRPr lang="en" sz="1200">
              <a:solidFill>
                <a:schemeClr val="dk1"/>
              </a:solidFill>
              <a:latin typeface="Calibri"/>
              <a:ea typeface="Calibri"/>
              <a:cs typeface="Calibri"/>
              <a:sym typeface="Calibri"/>
            </a:endParaRPr>
          </a:p>
          <a:p>
            <a:pPr marL="0" lvl="0" indent="-69850" rtl="0">
              <a:spcBef>
                <a:spcPts val="0"/>
              </a:spcBef>
              <a:buClr>
                <a:schemeClr val="dk1"/>
              </a:buClr>
              <a:buSzPct val="91666"/>
              <a:buFont typeface="Arial"/>
              <a:buNone/>
            </a:pPr>
            <a:r>
              <a:rPr lang="en" sz="1200">
                <a:solidFill>
                  <a:schemeClr val="dk1"/>
                </a:solidFill>
                <a:latin typeface="Calibri"/>
                <a:ea typeface="Calibri"/>
                <a:cs typeface="Calibri"/>
                <a:sym typeface="Calibri"/>
              </a:rPr>
              <a:t>Like with any structured marketplace, the amount you’re able to customise your store is limited.</a:t>
            </a:r>
          </a:p>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Amazon has two different plans for sellers: Basic, for those selling less than 35 items per month and Pro for those selling more than 35 items per month.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54 million users (as of the 4th quarter of 2015)</a:t>
            </a:r>
            <a:br>
              <a:rPr lang="en" sz="1200">
                <a:solidFill>
                  <a:schemeClr val="dk1"/>
                </a:solidFill>
                <a:latin typeface="Calibri"/>
                <a:ea typeface="Calibri"/>
                <a:cs typeface="Calibri"/>
                <a:sym typeface="Calibri"/>
              </a:rPr>
            </a:br>
            <a:endParaRPr lang="en"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Etsy has a strong community of craft sellers - this may be a niche audience, so is not going to be the right fit for all learners - however, if their product belongs within that community, Etsy has a lot of offer in reach and supportive advertising (they run Google Adwords to drive footfall to the site), and requires little or no experience of technical skill to set up the store.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You will be charged a listing fee of $0.20 USD (~14p) for each item that you list for sale on Etsy’s website or mobile apps.</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You will be charged a transaction fee of 3.5% of the item price.</a:t>
            </a:r>
            <a:br>
              <a:rPr lang="en" sz="1200">
                <a:solidFill>
                  <a:schemeClr val="dk1"/>
                </a:solidFill>
                <a:latin typeface="Calibri"/>
                <a:ea typeface="Calibri"/>
                <a:cs typeface="Calibri"/>
                <a:sym typeface="Calibri"/>
              </a:rPr>
            </a:br>
            <a:endParaRPr lang="en"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lr>
                <a:schemeClr val="dk1"/>
              </a:buClr>
              <a:buChar char="●"/>
            </a:pPr>
            <a:r>
              <a:rPr lang="en" sz="1200">
                <a:solidFill>
                  <a:schemeClr val="dk1"/>
                </a:solidFill>
                <a:latin typeface="Calibri"/>
                <a:ea typeface="Calibri"/>
                <a:cs typeface="Calibri"/>
                <a:sym typeface="Calibri"/>
              </a:rPr>
              <a:t>Highly niche </a:t>
            </a:r>
          </a:p>
          <a:p>
            <a:pPr marL="457200" lvl="0" indent="-228600" rtl="0">
              <a:spcBef>
                <a:spcPts val="0"/>
              </a:spcBef>
              <a:buClr>
                <a:schemeClr val="dk1"/>
              </a:buClr>
              <a:buChar char="●"/>
            </a:pPr>
            <a:r>
              <a:rPr lang="en" sz="1200">
                <a:solidFill>
                  <a:schemeClr val="dk1"/>
                </a:solidFill>
                <a:latin typeface="Calibri"/>
                <a:ea typeface="Calibri"/>
                <a:cs typeface="Calibri"/>
                <a:sym typeface="Calibri"/>
              </a:rPr>
              <a:t>Dominated by homemade and craft items  </a:t>
            </a:r>
          </a:p>
          <a:p>
            <a:pPr marL="457200" lvl="0" indent="-228600" rtl="0">
              <a:spcBef>
                <a:spcPts val="0"/>
              </a:spcBef>
              <a:buClr>
                <a:schemeClr val="dk1"/>
              </a:buClr>
              <a:buChar char="●"/>
            </a:pPr>
            <a:r>
              <a:rPr lang="en" sz="1200">
                <a:solidFill>
                  <a:schemeClr val="dk1"/>
                </a:solidFill>
                <a:latin typeface="Calibri"/>
                <a:ea typeface="Calibri"/>
                <a:cs typeface="Calibri"/>
                <a:sym typeface="Calibri"/>
              </a:rPr>
              <a:t>More options available for customisable products</a:t>
            </a:r>
          </a:p>
          <a:p>
            <a:pPr marL="457200" lvl="0" indent="-228600" rtl="0">
              <a:spcBef>
                <a:spcPts val="0"/>
              </a:spcBef>
              <a:buClr>
                <a:schemeClr val="dk1"/>
              </a:buClr>
              <a:buChar char="●"/>
            </a:pPr>
            <a:r>
              <a:rPr lang="en" sz="1200">
                <a:solidFill>
                  <a:schemeClr val="dk1"/>
                </a:solidFill>
                <a:latin typeface="Calibri"/>
                <a:ea typeface="Calibri"/>
                <a:cs typeface="Calibri"/>
                <a:sym typeface="Calibri"/>
              </a:rPr>
              <a:t>Focuses on the visual aspect of the product</a:t>
            </a:r>
          </a:p>
          <a:p>
            <a:pPr marL="457200" lvl="0" indent="-228600" rtl="0">
              <a:spcBef>
                <a:spcPts val="0"/>
              </a:spcBef>
              <a:buClr>
                <a:schemeClr val="dk1"/>
              </a:buClr>
              <a:buChar char="●"/>
            </a:pPr>
            <a:r>
              <a:rPr lang="en" sz="1200">
                <a:solidFill>
                  <a:schemeClr val="dk1"/>
                </a:solidFill>
                <a:latin typeface="Calibri"/>
                <a:ea typeface="Calibri"/>
                <a:cs typeface="Calibri"/>
                <a:sym typeface="Calibri"/>
              </a:rPr>
              <a:t>Pricing is simple, and fixed </a:t>
            </a:r>
          </a:p>
          <a:p>
            <a:pPr marL="457200" lvl="0" indent="-228600" rtl="0">
              <a:spcBef>
                <a:spcPts val="0"/>
              </a:spcBef>
              <a:buClr>
                <a:schemeClr val="dk1"/>
              </a:buClr>
              <a:buChar char="●"/>
            </a:pPr>
            <a:r>
              <a:rPr lang="en" sz="1200">
                <a:solidFill>
                  <a:schemeClr val="dk1"/>
                </a:solidFill>
                <a:latin typeface="Calibri"/>
                <a:ea typeface="Calibri"/>
                <a:cs typeface="Calibri"/>
                <a:sym typeface="Calibri"/>
              </a:rPr>
              <a:t>Selling smaller volumes of low cost items may not be as profitable because of the listing fees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There are a multitude of online marketplaces to choose from, with some selling multiple product ranges (e.g ebay) to more specialist marketplaces, like asos marketplace for fashion items. If you have a particularly niche product, research what platforms are out there and look for similar businesses to yours, where are they selling?</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Important to point out to delegates, these are just a selection of what is out there, and for the purposes of this workshop we will look in depth at a couple of the more widely used marketplaces.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 advantage of this could be to get a greater reach with less time.  Listing once on a ‘central’ presence and having a tool that manages additional listings can save significant time and reduce errors in pricing and stock availability.  Additionally, integration allows orders to be managed, responded and processed from a single point - ensuring nothing is missed and improving your customers’ overall journey.</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Examples (Trainers can replace with examples of their own) -</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Shopify provides integration with eBay and Amazon (</a:t>
            </a:r>
            <a:r>
              <a:rPr lang="en" sz="1200" u="sng">
                <a:solidFill>
                  <a:srgbClr val="0000FF"/>
                </a:solidFill>
                <a:latin typeface="Calibri"/>
                <a:ea typeface="Calibri"/>
                <a:cs typeface="Calibri"/>
                <a:sym typeface="Calibri"/>
                <a:hlinkClick r:id="rId3"/>
              </a:rPr>
              <a:t>https://www.shopify.co.uk/resources/integrating-website-with-ebay-and-amazon</a:t>
            </a:r>
            <a:r>
              <a:rPr lang="en" sz="1200">
                <a:solidFill>
                  <a:schemeClr val="dk1"/>
                </a:solidFill>
                <a:latin typeface="Calibri"/>
                <a:ea typeface="Calibri"/>
                <a:cs typeface="Calibri"/>
                <a:sym typeface="Calibri"/>
              </a:rPr>
              <a:t>)</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Veeqo facilitates WooCommerce (WordPress e-commerce plugin) integration with Amazon (listing available) and eBay (listing not yet available) (</a:t>
            </a:r>
            <a:r>
              <a:rPr lang="en" sz="1200" u="sng">
                <a:solidFill>
                  <a:srgbClr val="0000FF"/>
                </a:solidFill>
                <a:latin typeface="Calibri"/>
                <a:ea typeface="Calibri"/>
                <a:cs typeface="Calibri"/>
                <a:sym typeface="Calibri"/>
                <a:hlinkClick r:id="rId4"/>
              </a:rPr>
              <a:t>http://www.veeqo.com/woocommerce-integration</a:t>
            </a:r>
            <a:r>
              <a:rPr lang="en" sz="1200">
                <a:solidFill>
                  <a:schemeClr val="dk1"/>
                </a:solidFill>
                <a:latin typeface="Calibri"/>
                <a:ea typeface="Calibri"/>
                <a:cs typeface="Calibri"/>
                <a:sym typeface="Calibri"/>
              </a:rPr>
              <a:t>)</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Boost my shop provides Amazon connection too (</a:t>
            </a:r>
            <a:r>
              <a:rPr lang="en" sz="1200" u="sng">
                <a:solidFill>
                  <a:srgbClr val="0000FF"/>
                </a:solidFill>
                <a:latin typeface="Calibri"/>
                <a:ea typeface="Calibri"/>
                <a:cs typeface="Calibri"/>
                <a:sym typeface="Calibri"/>
                <a:hlinkClick r:id="rId5"/>
              </a:rPr>
              <a:t>https://www.boostmyshop.com/uk/amazon-for-magento.html</a:t>
            </a:r>
            <a:r>
              <a:rPr lang="en" sz="1200">
                <a:solidFill>
                  <a:schemeClr val="dk1"/>
                </a:solidFill>
                <a:latin typeface="Calibri"/>
                <a:ea typeface="Calibri"/>
                <a:cs typeface="Calibri"/>
                <a:sym typeface="Calibri"/>
              </a:rPr>
              <a:t>)</a:t>
            </a:r>
          </a:p>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Using a marketplace for your online shop may not be the right fit for your business, and you may choose to build your own online presence.</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We’re going to discuss some examples of platforms that you could use to do this and the advantages and disadvantages you may face.</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 purpose of this section is not to convince or deter the learner from embarking on this process (self-build), but as with the rest of the course, to lay out an option.</a:t>
            </a:r>
          </a:p>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1.8 million users (2nd quarter of 2015)</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Gives a simple, fast way to build an online presence without the need for much technical knowledge.</a:t>
            </a:r>
          </a:p>
          <a:p>
            <a:pPr lvl="0" rtl="0">
              <a:spcBef>
                <a:spcPts val="0"/>
              </a:spcBef>
              <a:buNone/>
            </a:pP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We’ve chosen SquareSpace as an example because of simplicity.  While this options sits between the pre-made structure of a marketplace and the potential full-freedom of building your own site - the options it provides are likely to be a good fit for many businesses.  SquareSpace isn’t the only provider of this type of structure, so if there’s an alternative that you would like to demonstrate to the learners,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u="sng">
                <a:solidFill>
                  <a:srgbClr val="0000FF"/>
                </a:solidFill>
                <a:latin typeface="Calibri"/>
                <a:ea typeface="Calibri"/>
                <a:cs typeface="Calibri"/>
                <a:sym typeface="Calibri"/>
                <a:hlinkClick r:id="rId3"/>
              </a:rPr>
              <a:t>http://www.dixiechicks.com</a:t>
            </a:r>
            <a:r>
              <a:rPr lang="en" sz="1200">
                <a:solidFill>
                  <a:schemeClr val="dk1"/>
                </a:solidFill>
                <a:latin typeface="Calibri"/>
                <a:ea typeface="Calibri"/>
                <a:cs typeface="Calibri"/>
                <a:sym typeface="Calibri"/>
              </a:rPr>
              <a:t> is built on SquareSpace - click this link, or the screenshot of the site to load dixiechicks.com</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Additional or alternative examples can be found at https://www.squarespace.com/customers/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SquareSpace makes it easy to create a website, so for businesses that are happy to have that functionality provided in a smooth, fast and structured way, it may be the perfect choice.</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If you’re likely to want more functionality to be added, it’s worth looking at all the options.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It’s not a fair comparison in the same way that eBay or Amazon has ‘users’ as this figure related more to those who use the software, rather than those who shop on the service - but it’s common, and wide-spread, so the support community is readily available too.</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WordPress in and of itself isn’t actually an e-commerce provider, so we’ll assume the use of Woocommerce as a plugin (enhances the functionality of WordPress to include e-commerce).</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Woocommerce gives several options for integration with a payment processor.  The most popular, and common, is PayPal.  As we’ve already discussed, the fees for PayPal are based on your total sales volume and range from 1.9% + 20p per domestic transaction to 3.4% + 20p</a:t>
            </a:r>
          </a:p>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Load site: </a:t>
            </a:r>
            <a:r>
              <a:rPr lang="en" sz="1200" u="sng">
                <a:solidFill>
                  <a:srgbClr val="0000FF"/>
                </a:solidFill>
                <a:latin typeface="Calibri"/>
                <a:ea typeface="Calibri"/>
                <a:cs typeface="Calibri"/>
                <a:sym typeface="Calibri"/>
                <a:hlinkClick r:id="rId3"/>
              </a:rPr>
              <a:t>http://pawprintpets.com/</a:t>
            </a:r>
            <a:r>
              <a:rPr lang="en" sz="1200">
                <a:solidFill>
                  <a:schemeClr val="dk1"/>
                </a:solidFill>
                <a:latin typeface="Calibri"/>
                <a:ea typeface="Calibri"/>
                <a:cs typeface="Calibri"/>
                <a:sym typeface="Calibri"/>
              </a:rPr>
              <a:t> (or click image on slide)</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While WordPress isn’t an e-commerce solution out of box, it is one of the most commonly used platforms used by businesses to build their own site.  WooCommerce (other e-commerce plugins are available) can be added to WordPress at no cost which adds this functionality.</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This combination of software gives good scope and flexibility, and can grow with the business - but it does require a degree of skill that novices may struggle with.</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Note to trainer: If you’re more familiar with an alternative CMS platform (Joomla, Drupal etc.) this can be substituted here.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04800" rtl="0">
              <a:spcBef>
                <a:spcPts val="0"/>
              </a:spcBef>
              <a:buClr>
                <a:schemeClr val="dk1"/>
              </a:buClr>
              <a:buSzPct val="100000"/>
              <a:buChar char="•"/>
            </a:pPr>
            <a:r>
              <a:rPr lang="en" sz="1200">
                <a:solidFill>
                  <a:schemeClr val="dk1"/>
                </a:solidFill>
                <a:latin typeface="Calibri"/>
                <a:ea typeface="Calibri"/>
                <a:cs typeface="Calibri"/>
                <a:sym typeface="Calibri"/>
              </a:rPr>
              <a:t>Requires the most technical skill to set up of all the examples we’ve used. For businesses that need a system that scales with them, and can provide more advance functionality, this may be a great option.</a:t>
            </a:r>
          </a:p>
          <a:p>
            <a:pPr marL="342900" lvl="0" indent="-20955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For individuals who are not comfortable with learning new skills, other options could be a better fit.</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b="1">
                <a:solidFill>
                  <a:schemeClr val="dk1"/>
                </a:solidFill>
                <a:latin typeface="Calibri"/>
                <a:ea typeface="Calibri"/>
                <a:cs typeface="Calibri"/>
                <a:sym typeface="Calibri"/>
              </a:rPr>
              <a:t>Note to trainer</a:t>
            </a:r>
            <a:r>
              <a:rPr lang="en" sz="1200">
                <a:solidFill>
                  <a:schemeClr val="dk1"/>
                </a:solidFill>
                <a:latin typeface="Calibri"/>
                <a:ea typeface="Calibri"/>
                <a:cs typeface="Calibri"/>
                <a:sym typeface="Calibri"/>
              </a:rPr>
              <a:t>: It is worth stressing that web design/development is a skill like any other, and is not necessarily something that all learners could, or should, embark on.  Using a professional to build an e-commerce site will increase the likelihood of the site looking and functioning better.  That said, we are laying out options that are available, so it may be suitable for some.  Use this opportunity to discuss with the learners to establish their technical and design ability, and help steer them to the best route for the progress.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There are some alternatives for people wanting to build their own website.  Functionality differs on different platforms, but with varying degrees of integration - any platform could be used as an e-commerce platform.</a:t>
            </a:r>
          </a:p>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Data sourced from builtwith.com for each platform (for example </a:t>
            </a:r>
            <a:r>
              <a:rPr lang="en" sz="1200" u="sng">
                <a:solidFill>
                  <a:srgbClr val="0000FF"/>
                </a:solidFill>
                <a:latin typeface="Calibri"/>
                <a:ea typeface="Calibri"/>
                <a:cs typeface="Calibri"/>
                <a:sym typeface="Calibri"/>
                <a:hlinkClick r:id="rId3"/>
              </a:rPr>
              <a:t>http://trends.builtwith.com/websitelist/WordPress</a:t>
            </a:r>
            <a:r>
              <a:rPr lang="en" sz="1200">
                <a:solidFill>
                  <a:schemeClr val="dk1"/>
                </a:solidFill>
                <a:latin typeface="Calibri"/>
                <a:ea typeface="Calibri"/>
                <a:cs typeface="Calibri"/>
                <a:sym typeface="Calibri"/>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Shape 3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Some marketplaces have integrated payment solutions, others have preferred payment solution partners, and others rely on the seller having a payment solution to direct customers to.</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 most commonly used payment solution employed tends to be Paypal…..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PayPal helps process payments for millions of customers worldwide. Their transaction fees are based on your total sales volume and range from 1.9% + 20p per domestic transaction to 3.4% + 20p. So the more you sell, the less you pay.</a:t>
            </a:r>
          </a:p>
          <a:p>
            <a:pPr marL="342900" lvl="0" rtl="0">
              <a:spcBef>
                <a:spcPts val="0"/>
              </a:spcBef>
              <a:buClr>
                <a:schemeClr val="dk1"/>
              </a:buClr>
              <a:buSzPct val="25000"/>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There are certain criteria on eBay that requires you to accept PayPal as a payment option, but other options are available (Money Order, Cash, Cheque etc.)</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r>
              <a:rPr lang="en" sz="1400">
                <a:solidFill>
                  <a:schemeClr val="dk1"/>
                </a:solidFill>
              </a:rPr>
              <a:t>As with any specific platforms or solutions we present within this workshop, alternatives are available. We are simply highlighting specific platforms due to their popularity or features, so we can showcase how each solution may work for you.</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The GA plugin can show which links are being clicked on, which gives the user an insight into whether CTAs are working, whether they are driving their online visitors to the right place.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Trainer to play Crazy Egg video by clicking link on slide.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Whether we are using marketplaces or our own ecommerce website, it is vitally important we optimise the products we have available. </a:t>
            </a: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If we are using marketplaces, we are likely to be selling similar products to other sellers, therefore our customers have a choice of who to buy off, us or somebody else. Therefore we need to provide the customers with the best experience we can, which includes presenting our products well both aesthetically and making sure all accompanying information is accurate and provides everything the customer would need to know to make a purchasing decision.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Images are well known for drawing shoppers eyes - so getting it right is essential.  The next few slides will show some examples of images that could be used to promote a specific product.</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As you show each image to the learners, discuss any good point, bad points and how they may feel it would affect the user experience - and therefore the buying experience.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rgbClr val="FF0000"/>
                </a:solidFill>
                <a:latin typeface="Calibri"/>
                <a:ea typeface="Calibri"/>
                <a:cs typeface="Calibri"/>
                <a:sym typeface="Calibri"/>
              </a:rPr>
              <a:t>Discussion with the group: What do they think?</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Image is too close, and out of focus - it is not clear what it is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Arial"/>
              <a:buNone/>
            </a:pPr>
            <a:r>
              <a:rPr lang="en" sz="1200">
                <a:solidFill>
                  <a:srgbClr val="FF0000"/>
                </a:solidFill>
                <a:latin typeface="Calibri"/>
                <a:ea typeface="Calibri"/>
                <a:cs typeface="Calibri"/>
                <a:sym typeface="Calibri"/>
              </a:rPr>
              <a:t>Discussion with the group: What do they think?</a:t>
            </a:r>
          </a:p>
          <a:p>
            <a:pPr lvl="0" rtl="0">
              <a:spcBef>
                <a:spcPts val="0"/>
              </a:spcBef>
              <a:buClr>
                <a:schemeClr val="dk1"/>
              </a:buClr>
              <a:buSzPct val="25000"/>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Image is in focus - does the background demonstrate how the product may be used, or is it a distraction from the product?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Arial"/>
              <a:buNone/>
            </a:pPr>
            <a:r>
              <a:rPr lang="en" sz="1200">
                <a:solidFill>
                  <a:srgbClr val="FF0000"/>
                </a:solidFill>
                <a:latin typeface="Calibri"/>
                <a:ea typeface="Calibri"/>
                <a:cs typeface="Calibri"/>
                <a:sym typeface="Calibri"/>
              </a:rPr>
              <a:t>Discussion with the group: What do they think?</a:t>
            </a:r>
          </a:p>
          <a:p>
            <a:pPr lvl="0" rtl="0">
              <a:spcBef>
                <a:spcPts val="0"/>
              </a:spcBef>
              <a:buClr>
                <a:schemeClr val="dk1"/>
              </a:buClr>
              <a:buSzPct val="25000"/>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Image is in focus and has been isolated.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Shape 4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 key thing to note here from these stats is that there is a huge growth in all aspects of online sales and ecommerce, this includes business to business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The two main components of copywriting in this context are user experience and SEO.  We want to make sure that copy focussing on SEO best practices -</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Title</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Keyword Representation</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Alt Tag (if available)</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But, the main focus here is to get the best possible experience.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Most online retailers use manufacturers’ copy or rely solely on images to sell products. They then use inadequate copy elsewhere on their site and fail to achieve a consistent tone to persuade their audience. This creates a compelling opportunity for savvy retailers — by writing quality e-commerce copy you will create a unique competitive advantage.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Shape 4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Potential customers cannot see or touch the product since it’s not physically there in front of them. This is why it’s important that your copy anticipates the needs of your visitors while convincing them that your company can be trusted to provide excellent products. Persuasion and creating trust are difficult things to do with words alone; yet, they are still achievable.</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You must establish the right tone, a mix between informative and engaging, while showcasing your product’s usability, practicality and benefits. If the copy on your website makes sense, it follows that your products and services will meet your customers’ needs.</a:t>
            </a:r>
          </a:p>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1" name="Shape 5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b="1">
                <a:solidFill>
                  <a:schemeClr val="dk1"/>
                </a:solidFill>
                <a:latin typeface="Calibri"/>
                <a:ea typeface="Calibri"/>
                <a:cs typeface="Calibri"/>
                <a:sym typeface="Calibri"/>
              </a:rPr>
              <a:t>Bullet points</a:t>
            </a:r>
            <a:r>
              <a:rPr lang="en" sz="1200">
                <a:solidFill>
                  <a:schemeClr val="dk1"/>
                </a:solidFill>
                <a:latin typeface="Calibri"/>
                <a:ea typeface="Calibri"/>
                <a:cs typeface="Calibri"/>
                <a:sym typeface="Calibri"/>
              </a:rPr>
              <a:t>: E-commerce websites should usually opt for a combination of bullets and paragraph form. When </a:t>
            </a:r>
            <a:r>
              <a:rPr lang="en" sz="1200" u="sng">
                <a:solidFill>
                  <a:srgbClr val="0000FF"/>
                </a:solidFill>
                <a:latin typeface="Calibri"/>
                <a:ea typeface="Calibri"/>
                <a:cs typeface="Calibri"/>
                <a:sym typeface="Calibri"/>
                <a:hlinkClick r:id="rId3"/>
              </a:rPr>
              <a:t>79% scan the page</a:t>
            </a:r>
            <a:r>
              <a:rPr lang="en" sz="1200">
                <a:solidFill>
                  <a:schemeClr val="dk1"/>
                </a:solidFill>
                <a:latin typeface="Calibri"/>
                <a:ea typeface="Calibri"/>
                <a:cs typeface="Calibri"/>
                <a:sym typeface="Calibri"/>
              </a:rPr>
              <a:t> versus read word-for-word, bullets effectively communicate key product details and benefits. Paragraphs add color and texture to your products, eliciting a deeper emotional response.</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b="1">
                <a:solidFill>
                  <a:schemeClr val="dk1"/>
                </a:solidFill>
                <a:latin typeface="Calibri"/>
                <a:ea typeface="Calibri"/>
                <a:cs typeface="Calibri"/>
                <a:sym typeface="Calibri"/>
              </a:rPr>
              <a:t>Long sentences</a:t>
            </a:r>
            <a:r>
              <a:rPr lang="en" sz="1200">
                <a:solidFill>
                  <a:schemeClr val="dk1"/>
                </a:solidFill>
                <a:latin typeface="Calibri"/>
                <a:ea typeface="Calibri"/>
                <a:cs typeface="Calibri"/>
                <a:sym typeface="Calibri"/>
              </a:rPr>
              <a:t>: Long sentences are usually difficult to digest and therefore inappropriate for persuading your audience. To shorten sentences, avoid pointless modifiers and break up independent clauses into two separate sentences. Avoid wordy phrases such as “for the purpose of” when “for” will do, and refrain from peppering your copy with too many adjectives and adverbs.</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b="1">
                <a:solidFill>
                  <a:schemeClr val="dk1"/>
                </a:solidFill>
                <a:latin typeface="Calibri"/>
                <a:ea typeface="Calibri"/>
                <a:cs typeface="Calibri"/>
                <a:sym typeface="Calibri"/>
              </a:rPr>
              <a:t>Speak simply</a:t>
            </a:r>
            <a:r>
              <a:rPr lang="en" sz="1200">
                <a:solidFill>
                  <a:schemeClr val="dk1"/>
                </a:solidFill>
                <a:latin typeface="Calibri"/>
                <a:ea typeface="Calibri"/>
                <a:cs typeface="Calibri"/>
                <a:sym typeface="Calibri"/>
              </a:rPr>
              <a:t>: Your writing should be easily understood. There’s no reason to use complex words in product descriptions. You are going for simplicity, not trying to impress your readers with your vocabulary. Using large words will either sound like you’re trying too hard or lead to confusion.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Video - Is your product suitable for a short video? If you can highlight USP of your product, highlight its quality or functionality, or anything else that may influence purchasing decisions using video, then why not include a video on the product page?</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Responsive design - Is your e-commerce site optimised for viewing on mobile? - Users of the internet are increasingly using mobile devices over any other form of device to access the internet and purchase products. Therefore it is essentially important to think about the user experience and serve up mobile optimised websites in order to engage our customers and enhance the likelihood of purchase.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Shape 5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latin typeface="Calibri"/>
                <a:ea typeface="Calibri"/>
                <a:cs typeface="Calibri"/>
                <a:sym typeface="Calibri"/>
              </a:rPr>
              <a:t>Like any area of business, we need to develop a clear strategy, which helps us understand where we are now, where we would like to be, and what we need to do to get there. Before setting off on your e-commerce journey, it is very important to have a clear understanding of:</a:t>
            </a:r>
          </a:p>
          <a:p>
            <a:pPr marL="457200" lvl="0" indent="-298450" rtl="0">
              <a:spcBef>
                <a:spcPts val="0"/>
              </a:spcBef>
              <a:buClr>
                <a:schemeClr val="dk1"/>
              </a:buClr>
              <a:buSzPct val="100000"/>
              <a:buChar char="●"/>
            </a:pPr>
            <a:r>
              <a:rPr lang="en">
                <a:solidFill>
                  <a:schemeClr val="dk1"/>
                </a:solidFill>
                <a:latin typeface="Calibri"/>
                <a:ea typeface="Calibri"/>
                <a:cs typeface="Calibri"/>
                <a:sym typeface="Calibri"/>
              </a:rPr>
              <a:t>Is this the right time? - presumably by attending this course you have either decided now is the right time to begin selling online, or you are thinking of doing so in the near future.</a:t>
            </a:r>
          </a:p>
          <a:p>
            <a:pPr marL="457200" lvl="0" indent="-298450" rtl="0">
              <a:spcBef>
                <a:spcPts val="0"/>
              </a:spcBef>
              <a:buClr>
                <a:schemeClr val="dk1"/>
              </a:buClr>
              <a:buSzPct val="100000"/>
              <a:buChar char="●"/>
            </a:pPr>
            <a:r>
              <a:rPr lang="en">
                <a:solidFill>
                  <a:schemeClr val="dk1"/>
                </a:solidFill>
                <a:latin typeface="Calibri"/>
                <a:ea typeface="Calibri"/>
                <a:cs typeface="Calibri"/>
                <a:sym typeface="Calibri"/>
              </a:rPr>
              <a:t> What do you want to sell online? - So now you know it is the right time to go online, lets consider, are your going to sell ALL of your product range online? Or are some ranges more / less suitable than others?</a:t>
            </a:r>
          </a:p>
          <a:p>
            <a:pPr marL="457200" lvl="0" indent="-298450" rtl="0">
              <a:spcBef>
                <a:spcPts val="0"/>
              </a:spcBef>
              <a:buClr>
                <a:schemeClr val="dk1"/>
              </a:buClr>
              <a:buSzPct val="100000"/>
              <a:buChar char="●"/>
            </a:pPr>
            <a:r>
              <a:rPr lang="en">
                <a:solidFill>
                  <a:schemeClr val="dk1"/>
                </a:solidFill>
                <a:latin typeface="Calibri"/>
                <a:ea typeface="Calibri"/>
                <a:cs typeface="Calibri"/>
                <a:sym typeface="Calibri"/>
              </a:rPr>
              <a:t>Where are your customers? - Are you selling UK wide or are you able to sell to Europe or worldwide? Are there any restrictions to where you can sell your product?</a:t>
            </a:r>
          </a:p>
          <a:p>
            <a:pPr marL="457200" lvl="0" indent="-298450" rtl="0">
              <a:spcBef>
                <a:spcPts val="0"/>
              </a:spcBef>
              <a:buClr>
                <a:schemeClr val="dk1"/>
              </a:buClr>
              <a:buSzPct val="100000"/>
              <a:buChar char="●"/>
            </a:pPr>
            <a:r>
              <a:rPr lang="en">
                <a:solidFill>
                  <a:schemeClr val="dk1"/>
                </a:solidFill>
                <a:latin typeface="Calibri"/>
                <a:ea typeface="Calibri"/>
                <a:cs typeface="Calibri"/>
                <a:sym typeface="Calibri"/>
              </a:rPr>
              <a:t>How do your customers shop? - where are your prospective online customers currently buying similar products to yours? Do they have a certain expectation of how they buy online? Are they used to certain platforms?</a:t>
            </a:r>
          </a:p>
          <a:p>
            <a:pPr marL="457200" lvl="0" indent="-298450" rtl="0">
              <a:spcBef>
                <a:spcPts val="0"/>
              </a:spcBef>
              <a:buClr>
                <a:schemeClr val="dk1"/>
              </a:buClr>
              <a:buSzPct val="100000"/>
              <a:buChar char="●"/>
            </a:pPr>
            <a:r>
              <a:rPr lang="en">
                <a:solidFill>
                  <a:schemeClr val="dk1"/>
                </a:solidFill>
                <a:latin typeface="Calibri"/>
                <a:ea typeface="Calibri"/>
                <a:cs typeface="Calibri"/>
                <a:sym typeface="Calibri"/>
              </a:rPr>
              <a:t>Does the business have capacity? - Do you have the correct knowledge, infrastructure and time to devote to your e-commerce efforts as well as any bricks and mortar operations?</a:t>
            </a:r>
          </a:p>
          <a:p>
            <a:pPr marL="457200" lvl="0" indent="-298450" rtl="0">
              <a:spcBef>
                <a:spcPts val="0"/>
              </a:spcBef>
              <a:buClr>
                <a:schemeClr val="dk1"/>
              </a:buClr>
              <a:buSzPct val="100000"/>
              <a:buChar char="●"/>
            </a:pPr>
            <a:r>
              <a:rPr lang="en">
                <a:solidFill>
                  <a:schemeClr val="dk1"/>
                </a:solidFill>
                <a:latin typeface="Calibri"/>
                <a:ea typeface="Calibri"/>
                <a:cs typeface="Calibri"/>
                <a:sym typeface="Calibri"/>
              </a:rPr>
              <a:t>Which solution is best for you? The answers to the above questions will all inform which platform you choose to employ, when and how.</a:t>
            </a:r>
            <a:br>
              <a:rPr lang="en">
                <a:solidFill>
                  <a:schemeClr val="dk1"/>
                </a:solidFill>
                <a:latin typeface="Calibri"/>
                <a:ea typeface="Calibri"/>
                <a:cs typeface="Calibri"/>
                <a:sym typeface="Calibri"/>
              </a:rPr>
            </a:br>
            <a:endParaRPr lang="en">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The systems we’ve discussed so far allow for the automated response to new orders.  This means that the customer gets an email to confirm that their order has been received.</a:t>
            </a:r>
          </a:p>
          <a:p>
            <a:pPr lv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An example of order confirmation email copy following an online order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2" name="Shape 5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At this point, the expectations of your customer should be high - they’ve had a great experience of shopping with you.  It’s obviously essential that the correct product is now selected based on their order.  Having your stock organised correctly and efficiently will help reduce errors in fulfilment.</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There may be a situation where you don’t hold all items in stock, so it’s essential that this is communicated to your customer as soon as possible - ideally before they’ve ordered.  Keeping them informed about the progress of their order will help manage their overall experience of both you and their order.</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In certainly circumstances, your supplier may be able to ship direct to your customer without the product(s) going through you.  This reduces your time, and the amount of stock you need to physically keep yourself.  This process is called drop shipping.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9" name="Shape 5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An example of dispatch confirmation email copy following an online order</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Think about your experience in a restaurant, you will likely be asked “How was your meal?”.  The process for e-commerce is exactly the same.</a:t>
            </a: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We can seek feedback in different ways, depending upon which e-commerce solution we are using.</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b="1">
                <a:solidFill>
                  <a:schemeClr val="dk1"/>
                </a:solidFill>
                <a:latin typeface="Calibri"/>
                <a:ea typeface="Calibri"/>
                <a:cs typeface="Calibri"/>
                <a:sym typeface="Calibri"/>
              </a:rPr>
              <a:t>Marketplaces: </a:t>
            </a:r>
            <a:r>
              <a:rPr lang="en" sz="1200">
                <a:solidFill>
                  <a:schemeClr val="dk1"/>
                </a:solidFill>
                <a:latin typeface="Calibri"/>
                <a:ea typeface="Calibri"/>
                <a:cs typeface="Calibri"/>
                <a:sym typeface="Calibri"/>
              </a:rPr>
              <a:t> Marketplaces usually have built in features for leaving feedback (both customer to seller and seller to customer in some cases) to assist purchasing decisions in terms of other customers being able to see feedback a seller has got for previous transactions. </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b="1">
                <a:solidFill>
                  <a:schemeClr val="dk1"/>
                </a:solidFill>
                <a:latin typeface="Calibri"/>
                <a:ea typeface="Calibri"/>
                <a:cs typeface="Calibri"/>
                <a:sym typeface="Calibri"/>
              </a:rPr>
              <a:t>E-commerce websites / platforms: </a:t>
            </a:r>
            <a:r>
              <a:rPr lang="en" sz="1200">
                <a:solidFill>
                  <a:schemeClr val="dk1"/>
                </a:solidFill>
                <a:latin typeface="Calibri"/>
                <a:ea typeface="Calibri"/>
                <a:cs typeface="Calibri"/>
                <a:sym typeface="Calibri"/>
              </a:rPr>
              <a:t>As part of the post sale communication with customers, after your product has been delivered, why not send an email to ask if everything was ok, what they like about your product and buying experience and if there is anything you can improve on in future. </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Use this information to not only inform your products and services, but also to inform your e-commerce strategy in terms of are you utilising the correct platforms and processes accordingly.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4" name="Shape 5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An example of email content sent after an item has been delivered.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There are also external websites where customers may leave reviews about your product and the experience they had in buying from you.</a:t>
            </a:r>
          </a:p>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TrustPilot is a popular tool used to collect reviews of products - it can (dependant on circumstances) automated in many cases.  This removes the possibly laborious activity of manually contacting individual purchasers.</a:t>
            </a: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One option for this, is if your online store uses PayPal.  PayPal provides an Instant Payment Notification (IPN), and the IPN can be used to push details into TrustPilot to then trigger a review to go out at a fixed time.</a:t>
            </a: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For example -</a:t>
            </a: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Purchase Made &gt; IPN trigger &gt; Review email sent 7 days post purchase date &gt; Customer completes review</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Review centre is an alternative review service.</a:t>
            </a:r>
          </a:p>
          <a:p>
            <a:pPr lvl="0" rtl="0">
              <a:spcBef>
                <a:spcPts val="0"/>
              </a:spcBef>
              <a:buClr>
                <a:schemeClr val="dk1"/>
              </a:buClr>
              <a:buSzPct val="25000"/>
              <a:buFont typeface="Calibri"/>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If you have an alternative, this case be substituted here.</a:t>
            </a:r>
          </a:p>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0" name="Shape 6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http://www.netimperative.com/2016/09/ecommerce-stats-uk-shoppers-least-tolerant-poor-performance-europe/</a:t>
            </a:r>
          </a:p>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Source: </a:t>
            </a:r>
            <a:r>
              <a:rPr lang="en" sz="1200" u="sng">
                <a:solidFill>
                  <a:srgbClr val="0000FF"/>
                </a:solidFill>
                <a:latin typeface="Calibri"/>
                <a:ea typeface="Calibri"/>
                <a:cs typeface="Calibri"/>
                <a:sym typeface="Calibri"/>
                <a:hlinkClick r:id="rId3"/>
              </a:rPr>
              <a:t>http://baymard.com/lists/cart-abandonment-rate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4" name="Shape 6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As you can see, the price sensitivity issue(s) actually come in from the third position on, with the majority of respondents leaving after being presented with unexpected costs.  Other issues focus around issues surrounding user experience, and technical issues.</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Note to trainer: this is a great discussion point with learners to see what issues their customers may face, and what steps store owners can take to mitigate those risks.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Transparency - being clear and upfront about your pricing goes a long way to helping customer make the choice to shop with you.  Seeing that most customers cited “unexpected costs” as their abandonment reason, advising if your prices don’t include VAT (or similar tax(es)), shipping charges (this may be to certain, remote locations) and handling costs, could go a long way to building trust with your customers.</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Customer journey/UX - you may find it a breeze to navigate your website, but you were part of the design process.  If your customers can’t find what they’re looking for, they’ll more than likely leave.  Think very carefully about what that journey looks like for your customer(s) - consider testing to see how an impartial group find the navigation and experience on your online store.  Be prepared to change your store in line with their comments.</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Some services allow you to see abandoned cart emails - reminders that encourage the shopper to return to your store to complete their purchase.  You may have experienced this yourself as a customer - emails may include additional offers (return to your cart and get an additional 10% off) to increase return rates.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6" name="Shape 6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An opportunity for cross and up-selling for sellers can be a great opportunity for ensuring that shopping cart values are maximised.</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This is a common technique employed by retailers in bricks &amp; mortar stores as well as e-commerce.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2" name="Shape 6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Here’s an example of a product (MacBook Air) on Amazon - we’re using Amazon as an example - if you have an alternative demonstration, this can swapped out.</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As the store knows we’re interested in this product, it can partner two important suggestions into our shopping experience...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As we can see here, the store is presenting two key opportunities to increase basket values.</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b="1">
                <a:solidFill>
                  <a:schemeClr val="dk1"/>
                </a:solidFill>
                <a:latin typeface="Calibri"/>
                <a:ea typeface="Calibri"/>
                <a:cs typeface="Calibri"/>
                <a:sym typeface="Calibri"/>
              </a:rPr>
              <a:t>Frequently Bought Together</a:t>
            </a:r>
            <a:r>
              <a:rPr lang="en" sz="1200">
                <a:solidFill>
                  <a:schemeClr val="dk1"/>
                </a:solidFill>
                <a:latin typeface="Calibri"/>
                <a:ea typeface="Calibri"/>
                <a:cs typeface="Calibri"/>
                <a:sym typeface="Calibri"/>
              </a:rPr>
              <a:t> - this is similar to physical stores that may offer batteries as you purchase an electrical item.  This process relies on the credibility of other purchasers - because it’s not the store itself that’s suggesting that the additional purchase should be made, but instead suggesting that other purchasers often purchase the suggested multiple items.  This makes us, as consumers, more likely to add the item.</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91666"/>
              <a:buFont typeface="Arial"/>
              <a:buNone/>
            </a:pPr>
            <a:r>
              <a:rPr lang="en" sz="1200" b="1">
                <a:solidFill>
                  <a:schemeClr val="dk1"/>
                </a:solidFill>
                <a:latin typeface="Calibri"/>
                <a:ea typeface="Calibri"/>
                <a:cs typeface="Calibri"/>
                <a:sym typeface="Calibri"/>
              </a:rPr>
              <a:t>Customer Who Bought This Item Also Bought</a:t>
            </a:r>
            <a:r>
              <a:rPr lang="en" sz="1200">
                <a:solidFill>
                  <a:schemeClr val="dk1"/>
                </a:solidFill>
                <a:latin typeface="Calibri"/>
                <a:ea typeface="Calibri"/>
                <a:cs typeface="Calibri"/>
                <a:sym typeface="Calibri"/>
              </a:rPr>
              <a:t> - The lower carousel lists alternative products, that have been purchased with the viewed item - so in this case, it’s items that have been purchased with the MacBook Air.  They aren’t necessarily frequent enough to make it to the ‘Frequently Bought Together’ section.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4" name="Shape 6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Making an initial sale is often a main goal of our marketing efforts.  If someone is not a customer, converting them to a customer is obviously of great benefit.</a:t>
            </a:r>
          </a:p>
          <a:p>
            <a:pPr lvl="0" rtl="0">
              <a:spcBef>
                <a:spcPts val="0"/>
              </a:spcBef>
              <a:buClr>
                <a:schemeClr val="dk1"/>
              </a:buClr>
              <a:buSzPct val="25000"/>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Repeat sales, however, is a huge goal for any successful retail business.  </a:t>
            </a:r>
          </a:p>
          <a:p>
            <a:pPr lvl="0" rtl="0">
              <a:spcBef>
                <a:spcPts val="0"/>
              </a:spcBef>
              <a:buClr>
                <a:schemeClr val="dk1"/>
              </a:buClr>
              <a:buSzPct val="25000"/>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Creating a great experience for your customer will help to ensure that they come back time and time again.</a:t>
            </a:r>
          </a:p>
          <a:p>
            <a:pPr lvl="0" rtl="0">
              <a:spcBef>
                <a:spcPts val="0"/>
              </a:spcBef>
              <a:buClr>
                <a:schemeClr val="dk1"/>
              </a:buClr>
              <a:buSzPct val="25000"/>
              <a:buFont typeface="Arial"/>
              <a:buNone/>
            </a:pPr>
            <a:endParaRPr sz="120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Asking for their feedback is a great way to do this, so you know what areas of your offering (what you sell, and the way that you sell it) they love, and which areas they’d like to you to do better.</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1" name="Shape 6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Keeping records of your orders, customers and transactions can be helpful should anything happen to your online store.  </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This is normally available within the ‘orders’ section (note that this may be called something slightly different in each system) - which allows you to export (save) a copy of your data.</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If you have a self-hosted website (WordPress for example), you should backup the whole website to either a service, or your computer in the event that you have to rebuild the website.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22222"/>
              <a:buFont typeface="Arial"/>
              <a:buNone/>
            </a:pPr>
            <a:r>
              <a:rPr lang="en" sz="900" b="1">
                <a:solidFill>
                  <a:srgbClr val="FF0000"/>
                </a:solidFill>
                <a:latin typeface="Calibri"/>
                <a:ea typeface="Calibri"/>
                <a:cs typeface="Calibri"/>
                <a:sym typeface="Calibri"/>
              </a:rPr>
              <a:t>At the end of the slide, trainer to have discussion with delegates about who their target audience is, who do they want to reach?</a:t>
            </a:r>
          </a:p>
          <a:p>
            <a:pPr lvl="0" rtl="0">
              <a:spcBef>
                <a:spcPts val="0"/>
              </a:spcBef>
              <a:buClr>
                <a:schemeClr val="dk1"/>
              </a:buClr>
              <a:buSzPct val="122222"/>
              <a:buFont typeface="Arial"/>
              <a:buNone/>
            </a:pPr>
            <a:r>
              <a:rPr lang="en" sz="900" b="1">
                <a:solidFill>
                  <a:schemeClr val="dk1"/>
                </a:solidFill>
                <a:latin typeface="Calibri"/>
                <a:ea typeface="Calibri"/>
                <a:cs typeface="Calibri"/>
                <a:sym typeface="Calibri"/>
              </a:rPr>
              <a:t>Global marketplace</a:t>
            </a:r>
            <a:r>
              <a:rPr lang="en" sz="900">
                <a:solidFill>
                  <a:schemeClr val="dk1"/>
                </a:solidFill>
                <a:latin typeface="Calibri"/>
                <a:ea typeface="Calibri"/>
                <a:cs typeface="Calibri"/>
                <a:sym typeface="Calibri"/>
              </a:rPr>
              <a:t>: While not every business needs, or even wants, to be able to sell around the world - the potential in here.  Stores may set logistical restrictions (where they’ll ship to, or what currency they’ll accept) to help control these outcomes - but for the most part, businesses can have a greater impact when they’re able to reach further with their ‘wares’.</a:t>
            </a:r>
          </a:p>
          <a:p>
            <a:pPr lvl="0" rtl="0">
              <a:spcBef>
                <a:spcPts val="0"/>
              </a:spcBef>
              <a:buClr>
                <a:schemeClr val="dk1"/>
              </a:buClr>
              <a:buSzPct val="122222"/>
              <a:buFont typeface="Arial"/>
              <a:buNone/>
            </a:pPr>
            <a:r>
              <a:rPr lang="en" sz="900">
                <a:solidFill>
                  <a:schemeClr val="dk1"/>
                </a:solidFill>
                <a:latin typeface="Calibri"/>
                <a:ea typeface="Calibri"/>
                <a:cs typeface="Calibri"/>
                <a:sym typeface="Calibri"/>
              </a:rPr>
              <a:t>Traditionally, a bricks &amp; mortar store has the potential to sell to customers who are able to travel to their store (this might be around 30 miles dependant on location and product), online shoppers obviously don’t have the same logistical restrictions - so online traders are able to sell much further than before.</a:t>
            </a:r>
          </a:p>
          <a:p>
            <a:pPr lvl="0" rtl="0">
              <a:spcBef>
                <a:spcPts val="0"/>
              </a:spcBef>
              <a:buClr>
                <a:schemeClr val="dk1"/>
              </a:buClr>
              <a:buSzPct val="122222"/>
              <a:buFont typeface="Arial"/>
              <a:buNone/>
            </a:pPr>
            <a:r>
              <a:rPr lang="en" sz="900" b="1">
                <a:solidFill>
                  <a:schemeClr val="dk1"/>
                </a:solidFill>
                <a:latin typeface="Calibri"/>
                <a:ea typeface="Calibri"/>
                <a:cs typeface="Calibri"/>
                <a:sym typeface="Calibri"/>
              </a:rPr>
              <a:t>Overheads</a:t>
            </a:r>
            <a:r>
              <a:rPr lang="en" sz="900">
                <a:solidFill>
                  <a:schemeClr val="dk1"/>
                </a:solidFill>
                <a:latin typeface="Calibri"/>
                <a:ea typeface="Calibri"/>
                <a:cs typeface="Calibri"/>
                <a:sym typeface="Calibri"/>
              </a:rPr>
              <a:t>: Online shops are always open, and online customers will often seek the convenience of being able to shop on their schedule - but ‘staffing’ costs can be reduced because we aren’t needing to spend face-to-face time with customers.  Instead, using that time to promote, process and handle orders.  Having a physical product stored in an appropriate dispatch facility (warehouse) is likely to be cheaper than maintaining a shop front (especially if the storage is needed in addition to the shop front).</a:t>
            </a:r>
          </a:p>
          <a:p>
            <a:pPr lvl="0" rtl="0">
              <a:spcBef>
                <a:spcPts val="0"/>
              </a:spcBef>
              <a:buClr>
                <a:schemeClr val="dk1"/>
              </a:buClr>
              <a:buSzPct val="122222"/>
              <a:buFont typeface="Arial"/>
              <a:buNone/>
            </a:pPr>
            <a:r>
              <a:rPr lang="en" sz="900">
                <a:solidFill>
                  <a:schemeClr val="dk1"/>
                </a:solidFill>
                <a:latin typeface="Calibri"/>
                <a:ea typeface="Calibri"/>
                <a:cs typeface="Calibri"/>
                <a:sym typeface="Calibri"/>
              </a:rPr>
              <a:t>Online trading businesses are sometimes run from owners homes rather than traditional business premises - this isn’t always the best fit for businesses, but can represent a cheaper option.  **This is a good opportunity to discuss with the group what their feelings are for ‘shop’ versus ‘home’ businesses**</a:t>
            </a:r>
          </a:p>
          <a:p>
            <a:pPr lvl="0" rtl="0">
              <a:spcBef>
                <a:spcPts val="0"/>
              </a:spcBef>
              <a:buClr>
                <a:schemeClr val="dk1"/>
              </a:buClr>
              <a:buSzPct val="122222"/>
              <a:buFont typeface="Arial"/>
              <a:buNone/>
            </a:pPr>
            <a:r>
              <a:rPr lang="en" sz="900" b="1">
                <a:solidFill>
                  <a:schemeClr val="dk1"/>
                </a:solidFill>
                <a:latin typeface="Calibri"/>
                <a:ea typeface="Calibri"/>
                <a:cs typeface="Calibri"/>
                <a:sym typeface="Calibri"/>
              </a:rPr>
              <a:t>Who do you want to reach</a:t>
            </a:r>
            <a:r>
              <a:rPr lang="en" sz="900">
                <a:solidFill>
                  <a:schemeClr val="dk1"/>
                </a:solidFill>
                <a:latin typeface="Calibri"/>
                <a:ea typeface="Calibri"/>
                <a:cs typeface="Calibri"/>
                <a:sym typeface="Calibri"/>
              </a:rPr>
              <a:t>: If a business sells a product that is of specific interest to a niche audience - having an online store can give the reach needed for the business to succeed and prosper.  Businesses that are geographically based in remote areas, but embrace the online ‘global’ audience can find that they are able to provide a service needed by their potential community - but one that would be accessible to them because of their location.  As internet services generally improve with speed and availability, the opportunities for accountants based on the Hebrides to work on the accounts for businesses in Bognor Regis **[feel free to insert alternative topical example]** are already present and ever increasing.</a:t>
            </a:r>
          </a:p>
          <a:p>
            <a:pPr lvl="0" rtl="0">
              <a:spcBef>
                <a:spcPts val="0"/>
              </a:spcBef>
              <a:buClr>
                <a:schemeClr val="dk1"/>
              </a:buClr>
              <a:buSzPct val="122222"/>
              <a:buFont typeface="Arial"/>
              <a:buNone/>
            </a:pPr>
            <a:r>
              <a:rPr lang="en" sz="900">
                <a:solidFill>
                  <a:schemeClr val="dk1"/>
                </a:solidFill>
                <a:latin typeface="Calibri"/>
                <a:ea typeface="Calibri"/>
                <a:cs typeface="Calibri"/>
                <a:sym typeface="Calibri"/>
              </a:rPr>
              <a:t>But identifying the audience for your product is essential for any business, and just as important for an online trader.  Once you can identify who you want to sell to, we can start to investigate ‘where’ they may be.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0" name="Shape 7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6" name="Shape 7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rgbClr val="FF0000"/>
                </a:solidFill>
              </a:rPr>
              <a:t>***Not sure if best title?***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1" name="Shape 7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Data protection act (</a:t>
            </a:r>
            <a:r>
              <a:rPr lang="en" sz="1200" u="sng">
                <a:solidFill>
                  <a:srgbClr val="0000FF"/>
                </a:solidFill>
                <a:latin typeface="Calibri"/>
                <a:ea typeface="Calibri"/>
                <a:cs typeface="Calibri"/>
                <a:sym typeface="Calibri"/>
                <a:hlinkClick r:id="rId3"/>
              </a:rPr>
              <a:t>https://www.gov.uk/data-protection/the-data-protection-act</a:t>
            </a:r>
            <a:r>
              <a:rPr lang="en" sz="1200">
                <a:solidFill>
                  <a:schemeClr val="dk1"/>
                </a:solidFill>
                <a:latin typeface="Calibri"/>
                <a:ea typeface="Calibri"/>
                <a:cs typeface="Calibri"/>
                <a:sym typeface="Calibri"/>
              </a:rPr>
              <a:t>)</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Distance Selling Regulations (</a:t>
            </a:r>
            <a:r>
              <a:rPr lang="en" sz="1200" u="sng">
                <a:solidFill>
                  <a:srgbClr val="0000FF"/>
                </a:solidFill>
                <a:latin typeface="Calibri"/>
                <a:ea typeface="Calibri"/>
                <a:cs typeface="Calibri"/>
                <a:sym typeface="Calibri"/>
                <a:hlinkClick r:id="rId4"/>
              </a:rPr>
              <a:t>http://www.legislation.gov.uk/uksi/2000/2334/contents/made</a:t>
            </a:r>
            <a:r>
              <a:rPr lang="en" sz="1200">
                <a:solidFill>
                  <a:schemeClr val="dk1"/>
                </a:solidFill>
                <a:latin typeface="Calibri"/>
                <a:ea typeface="Calibri"/>
                <a:cs typeface="Calibri"/>
                <a:sym typeface="Calibri"/>
              </a:rPr>
              <a:t>)</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E-Commerce Directive (</a:t>
            </a:r>
            <a:r>
              <a:rPr lang="en" sz="1200" u="sng">
                <a:solidFill>
                  <a:srgbClr val="0000FF"/>
                </a:solidFill>
                <a:latin typeface="Calibri"/>
                <a:ea typeface="Calibri"/>
                <a:cs typeface="Calibri"/>
                <a:sym typeface="Calibri"/>
                <a:hlinkClick r:id="rId5"/>
              </a:rPr>
              <a:t>http://www.legislation.gov.uk/uksi/2002/2013/contents/made</a:t>
            </a:r>
            <a:r>
              <a:rPr lang="en" sz="1200">
                <a:solidFill>
                  <a:schemeClr val="dk1"/>
                </a:solidFill>
                <a:latin typeface="Calibri"/>
                <a:ea typeface="Calibri"/>
                <a:cs typeface="Calibri"/>
                <a:sym typeface="Calibri"/>
              </a:rPr>
              <a:t>)</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Cookie Law (</a:t>
            </a:r>
            <a:r>
              <a:rPr lang="en" sz="1200" u="sng">
                <a:solidFill>
                  <a:srgbClr val="0000FF"/>
                </a:solidFill>
                <a:latin typeface="Calibri"/>
                <a:ea typeface="Calibri"/>
                <a:cs typeface="Calibri"/>
                <a:sym typeface="Calibri"/>
                <a:hlinkClick r:id="rId6"/>
              </a:rPr>
              <a:t>https://ico.org.uk/for-organisations/guide-to-pecr/cookies-and-similar-technologies/</a:t>
            </a:r>
            <a:r>
              <a:rPr lang="en" sz="1200">
                <a:solidFill>
                  <a:schemeClr val="dk1"/>
                </a:solidFill>
                <a:latin typeface="Calibri"/>
                <a:ea typeface="Calibri"/>
                <a:cs typeface="Calibri"/>
                <a:sym typeface="Calibri"/>
              </a:rPr>
              <a:t>)</a:t>
            </a:r>
          </a:p>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VAT (</a:t>
            </a:r>
            <a:r>
              <a:rPr lang="en" sz="1200" u="sng">
                <a:solidFill>
                  <a:srgbClr val="0000FF"/>
                </a:solidFill>
                <a:latin typeface="Calibri"/>
                <a:ea typeface="Calibri"/>
                <a:cs typeface="Calibri"/>
                <a:sym typeface="Calibri"/>
                <a:hlinkClick r:id="rId7"/>
              </a:rPr>
              <a:t>https://www.gov.uk/guidance/vat-exports-dispatches-and-supplying-goods-abroad</a:t>
            </a:r>
            <a:r>
              <a:rPr lang="en" sz="1200">
                <a:solidFill>
                  <a:schemeClr val="dk1"/>
                </a:solidFill>
                <a:latin typeface="Calibri"/>
                <a:ea typeface="Calibri"/>
                <a:cs typeface="Calibri"/>
                <a:sym typeface="Calibri"/>
              </a:rPr>
              <a:t>)</a:t>
            </a:r>
          </a:p>
          <a:p>
            <a:pPr lvl="0" rtl="0">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6" name="Shape 7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Like with any website, your online shop can be susceptible to problems, whether accidental or malicious.</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Different solutions we have discussed throughout the workshop will have varying degrees of protection.  For example, solutions that are hosted for you (eBay or Amazon for example), will provide a degree of protection as your shop is a part of their service.</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However, no service is perfect and you should take steps to ensure that your data is protected in the event that something should go wrong.</a:t>
            </a:r>
          </a:p>
          <a:p>
            <a:pPr lvl="0">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2" name="Shape 7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 sz="1200">
                <a:solidFill>
                  <a:schemeClr val="dk1"/>
                </a:solidFill>
                <a:latin typeface="Calibri"/>
                <a:ea typeface="Calibri"/>
                <a:cs typeface="Calibri"/>
                <a:sym typeface="Calibri"/>
              </a:rPr>
              <a:t>Whichever system you choose, you will more then likely need a password to protect it.  It is essential that this password is a strong password.</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Avoiding easy-to-guess password (like 123456 or Password1) will help reduce the likelihood of it being guessed and your site/data being breached.</a:t>
            </a:r>
            <a:br>
              <a:rPr lang="en" sz="1200">
                <a:solidFill>
                  <a:schemeClr val="dk1"/>
                </a:solidFill>
                <a:latin typeface="Calibri"/>
                <a:ea typeface="Calibri"/>
                <a:cs typeface="Calibri"/>
                <a:sym typeface="Calibri"/>
              </a:rPr>
            </a:b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Where available, consider using 2-step verification to ensure that an additional step is needed to log in.  This is usually a mobile device (your smartphone) - so you’ll need your username, password and a PIN to access your site.</a:t>
            </a:r>
          </a:p>
          <a:p>
            <a:pPr lv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8.png"/><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www.dixiechicks.com/"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pawprintpets.com/"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hyperlink" Target="http://www.crazyegg.com/"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www.statista.com/statistics/274493/worldwide-largest-e-commerce-markets-forecas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www.statista.com/statistics/284278/e-commerce-sales-via-website-in-the-united-kingdom-uk-by-b2b-and-b2c/" TargetMode="External"/><Relationship Id="rId4" Type="http://schemas.openxmlformats.org/officeDocument/2006/relationships/hyperlink" Target="https://www.statista.com/statistics/282162/e-commerce-annual-sales-in-the-united-kingdom-uk/"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55" name="Shape 55"/>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56" name="Shape 56"/>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57" name="Shape 57"/>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58" name="Shape 58"/>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59" name="Shape 59"/>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SzPct val="25000"/>
              <a:buNone/>
            </a:pPr>
            <a:endParaRPr lang="en" sz="2400" i="1" dirty="0">
              <a:solidFill>
                <a:srgbClr val="FFFFFF"/>
              </a:solidFill>
              <a:latin typeface="Calibri"/>
              <a:ea typeface="Calibri"/>
              <a:cs typeface="Calibri"/>
              <a:sym typeface="Calibri"/>
            </a:endParaRPr>
          </a:p>
        </p:txBody>
      </p:sp>
      <p:sp>
        <p:nvSpPr>
          <p:cNvPr id="60" name="Shape 60"/>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61" name="Shape 61"/>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62" name="Shape 62"/>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280109" y="990493"/>
            <a:ext cx="4414982" cy="2277547"/>
          </a:xfrm>
          <a:prstGeom prst="rect">
            <a:avLst/>
          </a:prstGeom>
          <a:noFill/>
        </p:spPr>
        <p:txBody>
          <a:bodyPr wrap="square" rtlCol="0">
            <a:spAutoFit/>
          </a:bodyPr>
          <a:lstStyle/>
          <a:p>
            <a:pPr lvl="0">
              <a:buSzPct val="25000"/>
            </a:pPr>
            <a:r>
              <a:rPr lang="en-GB" sz="3200" b="1" dirty="0">
                <a:solidFill>
                  <a:srgbClr val="FFFFFF"/>
                </a:solidFill>
                <a:latin typeface="Calibri"/>
                <a:ea typeface="Calibri"/>
                <a:cs typeface="Calibri"/>
                <a:sym typeface="Calibri"/>
              </a:rPr>
              <a:t>E Commerce </a:t>
            </a:r>
          </a:p>
          <a:p>
            <a:pPr lvl="0">
              <a:buClr>
                <a:schemeClr val="dk1"/>
              </a:buClr>
              <a:buSzPct val="45833"/>
            </a:pPr>
            <a:endParaRPr lang="en-GB" sz="2000" i="1" dirty="0">
              <a:solidFill>
                <a:srgbClr val="FFFFFF"/>
              </a:solidFill>
              <a:latin typeface="Calibri"/>
              <a:ea typeface="Calibri"/>
              <a:cs typeface="Calibri"/>
              <a:sym typeface="Calibri"/>
            </a:endParaRPr>
          </a:p>
          <a:p>
            <a:pPr lvl="0">
              <a:buClr>
                <a:schemeClr val="dk1"/>
              </a:buClr>
              <a:buSzPct val="45833"/>
            </a:pPr>
            <a:r>
              <a:rPr lang="en-GB" sz="3000" i="1" dirty="0">
                <a:solidFill>
                  <a:srgbClr val="FFFFFF"/>
                </a:solidFill>
                <a:latin typeface="Calibri"/>
                <a:ea typeface="Calibri"/>
                <a:cs typeface="Calibri"/>
                <a:sym typeface="Calibri"/>
              </a:rPr>
              <a:t>Increasing the effectiveness of your  eCommerce presence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descr="Under, Construction - Free images on Pixabay"/>
          <p:cNvPicPr preferRelativeResize="0"/>
          <p:nvPr/>
        </p:nvPicPr>
        <p:blipFill>
          <a:blip r:embed="rId3">
            <a:alphaModFix/>
          </a:blip>
          <a:stretch>
            <a:fillRect/>
          </a:stretch>
        </p:blipFill>
        <p:spPr>
          <a:xfrm>
            <a:off x="-267450" y="0"/>
            <a:ext cx="9411448"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endParaRPr/>
          </a:p>
        </p:txBody>
      </p:sp>
      <p:sp>
        <p:nvSpPr>
          <p:cNvPr id="153" name="Shape 15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154" name="Shape 154"/>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55" name="Shape 155"/>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156" name="Shape 156"/>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157" name="Shape 157"/>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58" name="Shape 158"/>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159" name="Shape 159"/>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lnSpc>
                <a:spcPct val="150000"/>
              </a:lnSpc>
              <a:spcBef>
                <a:spcPts val="0"/>
              </a:spcBef>
              <a:buSzPct val="36666"/>
              <a:buNone/>
            </a:pPr>
            <a:endParaRPr lang="en" sz="3000" dirty="0">
              <a:solidFill>
                <a:srgbClr val="FFFFFF"/>
              </a:solidFill>
              <a:latin typeface="Calibri"/>
              <a:ea typeface="Calibri"/>
              <a:cs typeface="Calibri"/>
              <a:sym typeface="Calibri"/>
            </a:endParaRPr>
          </a:p>
        </p:txBody>
      </p:sp>
      <p:sp>
        <p:nvSpPr>
          <p:cNvPr id="160" name="Shape 160"/>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161" name="Shape 161"/>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162" name="Shape 162"/>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142875" y="1241981"/>
            <a:ext cx="4429125" cy="1600438"/>
          </a:xfrm>
          <a:prstGeom prst="rect">
            <a:avLst/>
          </a:prstGeom>
          <a:noFill/>
        </p:spPr>
        <p:txBody>
          <a:bodyPr wrap="square" rtlCol="0">
            <a:spAutoFit/>
          </a:bodyPr>
          <a:lstStyle/>
          <a:p>
            <a:r>
              <a:rPr lang="en" sz="4200" dirty="0">
                <a:solidFill>
                  <a:srgbClr val="FFFFFF"/>
                </a:solidFill>
                <a:latin typeface="Calibri"/>
                <a:ea typeface="Calibri"/>
                <a:cs typeface="Calibri"/>
                <a:sym typeface="Calibri"/>
              </a:rPr>
              <a:t>Component parts of e-commerce</a:t>
            </a:r>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descr="eCommerce Process Cycle.png"/>
          <p:cNvPicPr preferRelativeResize="0"/>
          <p:nvPr/>
        </p:nvPicPr>
        <p:blipFill>
          <a:blip r:embed="rId3">
            <a:alphaModFix/>
          </a:blip>
          <a:stretch>
            <a:fillRect/>
          </a:stretch>
        </p:blipFill>
        <p:spPr>
          <a:xfrm>
            <a:off x="1142987" y="0"/>
            <a:ext cx="6858017"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p:nvPr/>
        </p:nvSpPr>
        <p:spPr>
          <a:xfrm>
            <a:off x="24338" y="484175"/>
            <a:ext cx="8896350" cy="846900"/>
          </a:xfrm>
          <a:prstGeom prst="rect">
            <a:avLst/>
          </a:prstGeom>
          <a:noFill/>
          <a:ln>
            <a:noFill/>
          </a:ln>
        </p:spPr>
        <p:txBody>
          <a:bodyPr lIns="91425" tIns="91425" rIns="91425" bIns="91425" anchor="ctr" anchorCtr="0">
            <a:noAutofit/>
          </a:bodyPr>
          <a:lstStyle/>
          <a:p>
            <a:pPr lvl="0" algn="ctr" rtl="0">
              <a:spcBef>
                <a:spcPts val="0"/>
              </a:spcBef>
              <a:buNone/>
            </a:pPr>
            <a:r>
              <a:rPr lang="en" sz="3800" dirty="0">
                <a:solidFill>
                  <a:srgbClr val="000000"/>
                </a:solidFill>
                <a:latin typeface="Calibri"/>
                <a:ea typeface="Calibri"/>
                <a:cs typeface="Calibri"/>
                <a:sym typeface="Calibri"/>
              </a:rPr>
              <a:t>How much can businesses do themselves?</a:t>
            </a:r>
          </a:p>
        </p:txBody>
      </p:sp>
      <p:sp>
        <p:nvSpPr>
          <p:cNvPr id="173" name="Shape 173"/>
          <p:cNvSpPr txBox="1"/>
          <p:nvPr/>
        </p:nvSpPr>
        <p:spPr>
          <a:xfrm>
            <a:off x="251213" y="1542306"/>
            <a:ext cx="8442600" cy="3468300"/>
          </a:xfrm>
          <a:prstGeom prst="rect">
            <a:avLst/>
          </a:prstGeom>
          <a:noFill/>
          <a:ln>
            <a:noFill/>
          </a:ln>
        </p:spPr>
        <p:txBody>
          <a:bodyPr lIns="91425" tIns="91425" rIns="91425" bIns="91425" anchor="t" anchorCtr="0">
            <a:noAutofit/>
          </a:bodyPr>
          <a:lstStyle/>
          <a:p>
            <a:pPr marL="4953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We have identified who and where our customers are</a:t>
            </a:r>
          </a:p>
          <a:p>
            <a:pPr marL="4953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How do we reach them?</a:t>
            </a:r>
          </a:p>
          <a:p>
            <a:pPr marL="4953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Lots of ‘use your own platform’ tools to utilise</a:t>
            </a:r>
          </a:p>
          <a:p>
            <a:pPr marL="495300" lvl="0" indent="-457200" rtl="0">
              <a:lnSpc>
                <a:spcPct val="115000"/>
              </a:lnSpc>
              <a:spcBef>
                <a:spcPts val="64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OR - Some businesses are more comfortable outsourcing</a:t>
            </a:r>
          </a:p>
          <a:p>
            <a:pPr lvl="0" rtl="0">
              <a:spcBef>
                <a:spcPts val="640"/>
              </a:spcBef>
              <a:buNone/>
            </a:pPr>
            <a:endParaRPr sz="3000" dirty="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p:nvPr/>
        </p:nvSpPr>
        <p:spPr>
          <a:xfrm>
            <a:off x="457187" y="19400"/>
            <a:ext cx="8229600" cy="1823400"/>
          </a:xfrm>
          <a:prstGeom prst="rect">
            <a:avLst/>
          </a:prstGeom>
          <a:noFill/>
          <a:ln>
            <a:noFill/>
          </a:ln>
        </p:spPr>
        <p:txBody>
          <a:bodyPr lIns="91425" tIns="91425" rIns="91425" bIns="91425" anchor="t" anchorCtr="0">
            <a:noAutofit/>
          </a:bodyPr>
          <a:lstStyle/>
          <a:p>
            <a:pPr marL="342900" lvl="0" indent="0" algn="ctr" rtl="0">
              <a:spcBef>
                <a:spcPts val="640"/>
              </a:spcBef>
              <a:buNone/>
            </a:pPr>
            <a:r>
              <a:rPr lang="en" sz="4800" dirty="0">
                <a:solidFill>
                  <a:srgbClr val="000000"/>
                </a:solidFill>
                <a:latin typeface="Calibri"/>
                <a:ea typeface="Calibri"/>
                <a:cs typeface="Calibri"/>
                <a:sym typeface="Calibri"/>
              </a:rPr>
              <a:t>Outsourcing your </a:t>
            </a:r>
          </a:p>
          <a:p>
            <a:pPr marL="342900" lvl="0" indent="0" algn="ctr" rtl="0">
              <a:spcBef>
                <a:spcPts val="640"/>
              </a:spcBef>
              <a:buNone/>
            </a:pPr>
            <a:r>
              <a:rPr lang="en" sz="4800" dirty="0">
                <a:solidFill>
                  <a:srgbClr val="000000"/>
                </a:solidFill>
                <a:latin typeface="Calibri"/>
                <a:ea typeface="Calibri"/>
                <a:cs typeface="Calibri"/>
                <a:sym typeface="Calibri"/>
              </a:rPr>
              <a:t>e-commerce operations</a:t>
            </a:r>
          </a:p>
        </p:txBody>
      </p:sp>
      <p:pic>
        <p:nvPicPr>
          <p:cNvPr id="179" name="Shape 179"/>
          <p:cNvPicPr preferRelativeResize="0"/>
          <p:nvPr/>
        </p:nvPicPr>
        <p:blipFill>
          <a:blip r:embed="rId3">
            <a:alphaModFix/>
          </a:blip>
          <a:stretch>
            <a:fillRect/>
          </a:stretch>
        </p:blipFill>
        <p:spPr>
          <a:xfrm>
            <a:off x="3025412" y="1842800"/>
            <a:ext cx="2872250" cy="2872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p:nvPr/>
        </p:nvSpPr>
        <p:spPr>
          <a:xfrm>
            <a:off x="407739" y="350825"/>
            <a:ext cx="8562600" cy="844500"/>
          </a:xfrm>
          <a:prstGeom prst="rect">
            <a:avLst/>
          </a:prstGeom>
          <a:noFill/>
          <a:ln>
            <a:noFill/>
          </a:ln>
        </p:spPr>
        <p:txBody>
          <a:bodyPr lIns="91425" tIns="91425" rIns="91425" bIns="91425" anchor="ctr" anchorCtr="0">
            <a:noAutofit/>
          </a:bodyPr>
          <a:lstStyle/>
          <a:p>
            <a:pPr lvl="0" algn="ctr" rtl="0">
              <a:spcBef>
                <a:spcPts val="0"/>
              </a:spcBef>
              <a:buNone/>
            </a:pPr>
            <a:r>
              <a:rPr lang="en" sz="3800" dirty="0">
                <a:solidFill>
                  <a:srgbClr val="000000"/>
                </a:solidFill>
                <a:latin typeface="Calibri"/>
                <a:ea typeface="Calibri"/>
                <a:cs typeface="Calibri"/>
                <a:sym typeface="Calibri"/>
              </a:rPr>
              <a:t>Things to consider if outsourcing the creation of your online store</a:t>
            </a:r>
          </a:p>
        </p:txBody>
      </p:sp>
      <p:sp>
        <p:nvSpPr>
          <p:cNvPr id="185" name="Shape 185"/>
          <p:cNvSpPr txBox="1"/>
          <p:nvPr/>
        </p:nvSpPr>
        <p:spPr>
          <a:xfrm>
            <a:off x="322014" y="1615947"/>
            <a:ext cx="8562600" cy="3344100"/>
          </a:xfrm>
          <a:prstGeom prst="rect">
            <a:avLst/>
          </a:prstGeom>
          <a:noFill/>
          <a:ln>
            <a:noFill/>
          </a:ln>
        </p:spPr>
        <p:txBody>
          <a:bodyPr lIns="91425" tIns="91425" rIns="91425" bIns="91425" anchor="t" anchorCtr="0">
            <a:noAutofit/>
          </a:bodyPr>
          <a:lstStyle/>
          <a:p>
            <a:pPr marL="457200" lvl="0" indent="-381000" rtl="0">
              <a:spcBef>
                <a:spcPts val="640"/>
              </a:spcBef>
              <a:buClr>
                <a:srgbClr val="000000"/>
              </a:buClr>
              <a:buSzPct val="100000"/>
              <a:buChar char="•"/>
            </a:pPr>
            <a:r>
              <a:rPr lang="en" sz="2300" dirty="0">
                <a:solidFill>
                  <a:srgbClr val="000000"/>
                </a:solidFill>
                <a:latin typeface="Calibri"/>
                <a:ea typeface="Calibri"/>
                <a:cs typeface="Calibri"/>
                <a:sym typeface="Calibri"/>
              </a:rPr>
              <a:t>Cost</a:t>
            </a:r>
          </a:p>
          <a:p>
            <a:pPr marL="914400" lvl="1" indent="-381000" rtl="0">
              <a:spcBef>
                <a:spcPts val="560"/>
              </a:spcBef>
              <a:buClr>
                <a:srgbClr val="000000"/>
              </a:buClr>
              <a:buSzPct val="100000"/>
              <a:buChar char="–"/>
            </a:pPr>
            <a:r>
              <a:rPr lang="en" sz="2300" dirty="0">
                <a:solidFill>
                  <a:srgbClr val="000000"/>
                </a:solidFill>
                <a:latin typeface="Calibri"/>
                <a:ea typeface="Calibri"/>
                <a:cs typeface="Calibri"/>
                <a:sym typeface="Calibri"/>
              </a:rPr>
              <a:t>Having someone else will normally cost more out-of-pocket</a:t>
            </a:r>
          </a:p>
          <a:p>
            <a:pPr marL="457200" lvl="0" indent="-381000" rtl="0">
              <a:spcBef>
                <a:spcPts val="640"/>
              </a:spcBef>
              <a:buClr>
                <a:srgbClr val="000000"/>
              </a:buClr>
              <a:buSzPct val="100000"/>
              <a:buChar char="•"/>
            </a:pPr>
            <a:r>
              <a:rPr lang="en" sz="2300" dirty="0">
                <a:solidFill>
                  <a:srgbClr val="000000"/>
                </a:solidFill>
                <a:latin typeface="Calibri"/>
                <a:ea typeface="Calibri"/>
                <a:cs typeface="Calibri"/>
                <a:sym typeface="Calibri"/>
              </a:rPr>
              <a:t>Quality</a:t>
            </a:r>
          </a:p>
          <a:p>
            <a:pPr marL="914400" lvl="1" indent="-381000" rtl="0">
              <a:spcBef>
                <a:spcPts val="560"/>
              </a:spcBef>
              <a:buClr>
                <a:srgbClr val="000000"/>
              </a:buClr>
              <a:buSzPct val="100000"/>
              <a:buChar char="–"/>
            </a:pPr>
            <a:r>
              <a:rPr lang="en" sz="2300" dirty="0">
                <a:solidFill>
                  <a:srgbClr val="000000"/>
                </a:solidFill>
                <a:latin typeface="Calibri"/>
                <a:ea typeface="Calibri"/>
                <a:cs typeface="Calibri"/>
                <a:sym typeface="Calibri"/>
              </a:rPr>
              <a:t>Professionals who are experienced may be able to deliver a faster, more professional looking result</a:t>
            </a:r>
          </a:p>
          <a:p>
            <a:pPr marL="457200" lvl="0" indent="-381000" rtl="0">
              <a:spcBef>
                <a:spcPts val="640"/>
              </a:spcBef>
              <a:buClr>
                <a:srgbClr val="000000"/>
              </a:buClr>
              <a:buSzPct val="100000"/>
              <a:buChar char="•"/>
            </a:pPr>
            <a:r>
              <a:rPr lang="en" sz="2300" dirty="0">
                <a:solidFill>
                  <a:srgbClr val="000000"/>
                </a:solidFill>
                <a:latin typeface="Calibri"/>
                <a:ea typeface="Calibri"/>
                <a:cs typeface="Calibri"/>
                <a:sym typeface="Calibri"/>
              </a:rPr>
              <a:t>Service</a:t>
            </a:r>
          </a:p>
          <a:p>
            <a:pPr marL="914400" lvl="1" indent="-381000" rtl="0">
              <a:spcBef>
                <a:spcPts val="560"/>
              </a:spcBef>
              <a:buClr>
                <a:srgbClr val="000000"/>
              </a:buClr>
              <a:buSzPct val="100000"/>
              <a:buChar char="–"/>
            </a:pPr>
            <a:r>
              <a:rPr lang="en" sz="2300" dirty="0">
                <a:solidFill>
                  <a:srgbClr val="000000"/>
                </a:solidFill>
                <a:latin typeface="Calibri"/>
                <a:ea typeface="Calibri"/>
                <a:cs typeface="Calibri"/>
                <a:sym typeface="Calibri"/>
              </a:rPr>
              <a:t>What happens after the store is created? Will you receive training, support or guidance?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286800" y="244434"/>
            <a:ext cx="8520600" cy="17709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800" dirty="0">
                <a:solidFill>
                  <a:srgbClr val="000000"/>
                </a:solidFill>
                <a:latin typeface="Calibri"/>
                <a:ea typeface="Calibri"/>
                <a:cs typeface="Calibri"/>
                <a:sym typeface="Calibri"/>
              </a:rPr>
              <a:t>‘Do it yourself’</a:t>
            </a:r>
          </a:p>
          <a:p>
            <a:pPr marL="0" marR="0" lvl="0" indent="0" algn="ctr" rtl="0">
              <a:lnSpc>
                <a:spcPct val="100000"/>
              </a:lnSpc>
              <a:spcBef>
                <a:spcPts val="0"/>
              </a:spcBef>
              <a:spcAft>
                <a:spcPts val="0"/>
              </a:spcAft>
              <a:buClr>
                <a:srgbClr val="000000"/>
              </a:buClr>
              <a:buSzPct val="25000"/>
              <a:buFont typeface="Calibri"/>
              <a:buNone/>
            </a:pPr>
            <a:r>
              <a:rPr lang="en" sz="4800" b="0" i="0" u="none" strike="noStrike" cap="none" dirty="0">
                <a:solidFill>
                  <a:srgbClr val="000000"/>
                </a:solidFill>
                <a:latin typeface="Calibri"/>
                <a:ea typeface="Calibri"/>
                <a:cs typeface="Calibri"/>
                <a:sym typeface="Calibri"/>
              </a:rPr>
              <a:t>What options do you have?</a:t>
            </a:r>
          </a:p>
        </p:txBody>
      </p:sp>
      <p:pic>
        <p:nvPicPr>
          <p:cNvPr id="3" name="Picture 2"/>
          <p:cNvPicPr>
            <a:picLocks noChangeAspect="1"/>
          </p:cNvPicPr>
          <p:nvPr/>
        </p:nvPicPr>
        <p:blipFill>
          <a:blip r:embed="rId3"/>
          <a:stretch>
            <a:fillRect/>
          </a:stretch>
        </p:blipFill>
        <p:spPr>
          <a:xfrm>
            <a:off x="2628900" y="2228850"/>
            <a:ext cx="3600450" cy="2400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438789" y="264474"/>
            <a:ext cx="8567700" cy="8766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Options….</a:t>
            </a:r>
          </a:p>
        </p:txBody>
      </p:sp>
      <p:sp>
        <p:nvSpPr>
          <p:cNvPr id="197" name="Shape 197"/>
          <p:cNvSpPr txBox="1"/>
          <p:nvPr/>
        </p:nvSpPr>
        <p:spPr>
          <a:xfrm>
            <a:off x="314964" y="1398025"/>
            <a:ext cx="8567700" cy="2922000"/>
          </a:xfrm>
          <a:prstGeom prst="rect">
            <a:avLst/>
          </a:prstGeom>
          <a:noFill/>
          <a:ln>
            <a:noFill/>
          </a:ln>
        </p:spPr>
        <p:txBody>
          <a:bodyPr lIns="91425" tIns="91425" rIns="91425" bIns="91425" anchor="t" anchorCtr="0">
            <a:noAutofit/>
          </a:bodyPr>
          <a:lstStyle/>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Marketplaces - 3rd party website hosting the selling of your products/</a:t>
            </a:r>
            <a:r>
              <a:rPr lang="en-GB" sz="2800" dirty="0">
                <a:solidFill>
                  <a:srgbClr val="000000"/>
                </a:solidFill>
                <a:latin typeface="Calibri"/>
                <a:ea typeface="Calibri"/>
                <a:cs typeface="Calibri"/>
                <a:sym typeface="Calibri"/>
              </a:rPr>
              <a:t>services</a:t>
            </a:r>
            <a:br>
              <a:rPr lang="en" sz="2800" dirty="0">
                <a:solidFill>
                  <a:srgbClr val="000000"/>
                </a:solidFill>
                <a:latin typeface="Calibri"/>
                <a:ea typeface="Calibri"/>
                <a:cs typeface="Calibri"/>
                <a:sym typeface="Calibri"/>
              </a:rPr>
            </a:br>
            <a:endParaRPr lang="en" sz="2800" dirty="0">
              <a:solidFill>
                <a:srgbClr val="000000"/>
              </a:solidFill>
              <a:latin typeface="Calibri"/>
              <a:ea typeface="Calibri"/>
              <a:cs typeface="Calibri"/>
              <a:sym typeface="Calibri"/>
            </a:endParaRPr>
          </a:p>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Platforms - utilising software to sell products from your own website</a:t>
            </a:r>
          </a:p>
          <a:p>
            <a:pPr lvl="0" rtl="0">
              <a:spcBef>
                <a:spcPts val="640"/>
              </a:spcBef>
              <a:buNone/>
            </a:pPr>
            <a:endParaRPr sz="3200" dirty="0">
              <a:solidFill>
                <a:srgbClr val="000000"/>
              </a:solidFill>
              <a:latin typeface="Calibri"/>
              <a:ea typeface="Calibri"/>
              <a:cs typeface="Calibri"/>
              <a:sym typeface="Calibri"/>
            </a:endParaRPr>
          </a:p>
          <a:p>
            <a:pPr lvl="0" rtl="0">
              <a:spcBef>
                <a:spcPts val="640"/>
              </a:spcBef>
              <a:buNone/>
            </a:pPr>
            <a:endParaRPr sz="3200" dirty="0">
              <a:solidFill>
                <a:srgbClr val="000000"/>
              </a:solidFill>
              <a:latin typeface="Calibri"/>
              <a:ea typeface="Calibri"/>
              <a:cs typeface="Calibri"/>
              <a:sym typeface="Calibri"/>
            </a:endParaRPr>
          </a:p>
        </p:txBody>
      </p:sp>
      <p:pic>
        <p:nvPicPr>
          <p:cNvPr id="198" name="Shape 198" descr="Search, Magnifying Glass ..."/>
          <p:cNvPicPr preferRelativeResize="0"/>
          <p:nvPr/>
        </p:nvPicPr>
        <p:blipFill>
          <a:blip r:embed="rId3">
            <a:alphaModFix/>
          </a:blip>
          <a:stretch>
            <a:fillRect/>
          </a:stretch>
        </p:blipFill>
        <p:spPr>
          <a:xfrm>
            <a:off x="3614550" y="3514725"/>
            <a:ext cx="1367025" cy="1445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p:nvPr/>
        </p:nvSpPr>
        <p:spPr>
          <a:xfrm>
            <a:off x="457187" y="-25678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3600">
                <a:solidFill>
                  <a:srgbClr val="000000"/>
                </a:solidFill>
                <a:latin typeface="Calibri"/>
                <a:ea typeface="Calibri"/>
                <a:cs typeface="Calibri"/>
                <a:sym typeface="Calibri"/>
              </a:rPr>
              <a:t>Comparison of platforms and marketplaces</a:t>
            </a:r>
          </a:p>
        </p:txBody>
      </p:sp>
      <p:graphicFrame>
        <p:nvGraphicFramePr>
          <p:cNvPr id="204" name="Shape 204"/>
          <p:cNvGraphicFramePr/>
          <p:nvPr/>
        </p:nvGraphicFramePr>
        <p:xfrm>
          <a:off x="1530200" y="655625"/>
          <a:ext cx="6295400" cy="4394680"/>
        </p:xfrm>
        <a:graphic>
          <a:graphicData uri="http://schemas.openxmlformats.org/drawingml/2006/table">
            <a:tbl>
              <a:tblPr>
                <a:noFill/>
                <a:tableStyleId>{EAEBD7ED-4690-44E0-AD5C-269CD9DC1FBF}</a:tableStyleId>
              </a:tblPr>
              <a:tblGrid>
                <a:gridCol w="1573850">
                  <a:extLst>
                    <a:ext uri="{9D8B030D-6E8A-4147-A177-3AD203B41FA5}">
                      <a16:colId xmlns:a16="http://schemas.microsoft.com/office/drawing/2014/main" val="20000"/>
                    </a:ext>
                  </a:extLst>
                </a:gridCol>
                <a:gridCol w="1573850">
                  <a:extLst>
                    <a:ext uri="{9D8B030D-6E8A-4147-A177-3AD203B41FA5}">
                      <a16:colId xmlns:a16="http://schemas.microsoft.com/office/drawing/2014/main" val="20001"/>
                    </a:ext>
                  </a:extLst>
                </a:gridCol>
                <a:gridCol w="1573850">
                  <a:extLst>
                    <a:ext uri="{9D8B030D-6E8A-4147-A177-3AD203B41FA5}">
                      <a16:colId xmlns:a16="http://schemas.microsoft.com/office/drawing/2014/main" val="20002"/>
                    </a:ext>
                  </a:extLst>
                </a:gridCol>
                <a:gridCol w="1573850">
                  <a:extLst>
                    <a:ext uri="{9D8B030D-6E8A-4147-A177-3AD203B41FA5}">
                      <a16:colId xmlns:a16="http://schemas.microsoft.com/office/drawing/2014/main" val="20003"/>
                    </a:ext>
                  </a:extLst>
                </a:gridCol>
              </a:tblGrid>
              <a:tr h="371650">
                <a:tc>
                  <a:txBody>
                    <a:bodyPr/>
                    <a:lstStyle/>
                    <a:p>
                      <a:pPr lvl="0" rtl="0">
                        <a:spcBef>
                          <a:spcPts val="0"/>
                        </a:spcBef>
                        <a:buNone/>
                      </a:pPr>
                      <a:r>
                        <a:rPr lang="en" sz="1200"/>
                        <a:t>Platform</a:t>
                      </a:r>
                    </a:p>
                  </a:txBody>
                  <a:tcPr marL="91425" marR="91425" marT="91425" marB="91425"/>
                </a:tc>
                <a:tc>
                  <a:txBody>
                    <a:bodyPr/>
                    <a:lstStyle/>
                    <a:p>
                      <a:pPr lvl="0" algn="ctr" rtl="0">
                        <a:spcBef>
                          <a:spcPts val="0"/>
                        </a:spcBef>
                        <a:buNone/>
                      </a:pPr>
                      <a:r>
                        <a:rPr lang="en" sz="1200"/>
                        <a:t>eBay integration</a:t>
                      </a:r>
                    </a:p>
                  </a:txBody>
                  <a:tcPr marL="91425" marR="91425" marT="91425" marB="91425"/>
                </a:tc>
                <a:tc>
                  <a:txBody>
                    <a:bodyPr/>
                    <a:lstStyle/>
                    <a:p>
                      <a:pPr lvl="0" algn="ctr" rtl="0">
                        <a:spcBef>
                          <a:spcPts val="0"/>
                        </a:spcBef>
                        <a:buNone/>
                      </a:pPr>
                      <a:r>
                        <a:rPr lang="en" sz="1200"/>
                        <a:t>Amazon integration</a:t>
                      </a:r>
                    </a:p>
                  </a:txBody>
                  <a:tcPr marL="91425" marR="91425" marT="91425" marB="91425"/>
                </a:tc>
                <a:tc>
                  <a:txBody>
                    <a:bodyPr/>
                    <a:lstStyle/>
                    <a:p>
                      <a:pPr lvl="0" algn="ctr" rtl="0">
                        <a:spcBef>
                          <a:spcPts val="0"/>
                        </a:spcBef>
                        <a:buNone/>
                      </a:pPr>
                      <a:r>
                        <a:rPr lang="en" sz="1200"/>
                        <a:t>Customisable</a:t>
                      </a:r>
                    </a:p>
                  </a:txBody>
                  <a:tcPr marL="91425" marR="91425" marT="91425" marB="91425"/>
                </a:tc>
                <a:extLst>
                  <a:ext uri="{0D108BD9-81ED-4DB2-BD59-A6C34878D82A}">
                    <a16:rowId xmlns:a16="http://schemas.microsoft.com/office/drawing/2014/main" val="10000"/>
                  </a:ext>
                </a:extLst>
              </a:tr>
              <a:tr h="352350">
                <a:tc>
                  <a:txBody>
                    <a:bodyPr/>
                    <a:lstStyle/>
                    <a:p>
                      <a:pPr lvl="0" rtl="0">
                        <a:spcBef>
                          <a:spcPts val="0"/>
                        </a:spcBef>
                        <a:buNone/>
                      </a:pPr>
                      <a:r>
                        <a:rPr lang="en" sz="1200"/>
                        <a:t>SquareSpace</a:t>
                      </a:r>
                    </a:p>
                  </a:txBody>
                  <a:tcPr marL="91425" marR="91425" marT="91425" marB="91425"/>
                </a:tc>
                <a:tc>
                  <a:txBody>
                    <a:bodyPr/>
                    <a:lstStyle/>
                    <a:p>
                      <a:pPr lvl="0" algn="ctr" rtl="0">
                        <a:spcBef>
                          <a:spcPts val="0"/>
                        </a:spcBef>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1"/>
                  </a:ext>
                </a:extLst>
              </a:tr>
              <a:tr h="352350">
                <a:tc>
                  <a:txBody>
                    <a:bodyPr/>
                    <a:lstStyle/>
                    <a:p>
                      <a:pPr lvl="0" rtl="0">
                        <a:spcBef>
                          <a:spcPts val="0"/>
                        </a:spcBef>
                        <a:buNone/>
                      </a:pPr>
                      <a:r>
                        <a:rPr lang="en" sz="1200"/>
                        <a:t>WordPress</a:t>
                      </a:r>
                    </a:p>
                  </a:txBody>
                  <a:tcPr marL="91425" marR="91425" marT="91425" marB="91425"/>
                </a:tc>
                <a:tc>
                  <a:txBody>
                    <a:bodyPr/>
                    <a:lstStyle/>
                    <a:p>
                      <a:pPr lvl="0" algn="ctr" rtl="0">
                        <a:spcBef>
                          <a:spcPts val="0"/>
                        </a:spcBef>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2"/>
                  </a:ext>
                </a:extLst>
              </a:tr>
              <a:tr h="352350">
                <a:tc>
                  <a:txBody>
                    <a:bodyPr/>
                    <a:lstStyle/>
                    <a:p>
                      <a:pPr lvl="0" rtl="0">
                        <a:spcBef>
                          <a:spcPts val="0"/>
                        </a:spcBef>
                        <a:buNone/>
                      </a:pPr>
                      <a:r>
                        <a:rPr lang="en" sz="1200"/>
                        <a:t>Shopify</a:t>
                      </a:r>
                    </a:p>
                  </a:txBody>
                  <a:tcPr marL="91425" marR="91425" marT="91425" marB="91425"/>
                </a:tc>
                <a:tc>
                  <a:txBody>
                    <a:bodyPr/>
                    <a:lstStyle/>
                    <a:p>
                      <a:pPr lvl="0" algn="ctr" rtl="0">
                        <a:spcBef>
                          <a:spcPts val="0"/>
                        </a:spcBef>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3"/>
                  </a:ext>
                </a:extLst>
              </a:tr>
              <a:tr h="352350">
                <a:tc>
                  <a:txBody>
                    <a:bodyPr/>
                    <a:lstStyle/>
                    <a:p>
                      <a:pPr lvl="0" rtl="0">
                        <a:spcBef>
                          <a:spcPts val="0"/>
                        </a:spcBef>
                        <a:buNone/>
                      </a:pPr>
                      <a:r>
                        <a:rPr lang="en" sz="1200"/>
                        <a:t>Wix</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4"/>
                  </a:ext>
                </a:extLst>
              </a:tr>
              <a:tr h="352350">
                <a:tc>
                  <a:txBody>
                    <a:bodyPr/>
                    <a:lstStyle/>
                    <a:p>
                      <a:pPr lvl="0" rtl="0">
                        <a:spcBef>
                          <a:spcPts val="0"/>
                        </a:spcBef>
                        <a:buNone/>
                      </a:pPr>
                      <a:r>
                        <a:rPr lang="en" sz="1200"/>
                        <a:t>Magento</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5"/>
                  </a:ext>
                </a:extLst>
              </a:tr>
              <a:tr h="352350">
                <a:tc>
                  <a:txBody>
                    <a:bodyPr/>
                    <a:lstStyle/>
                    <a:p>
                      <a:pPr lvl="0" rtl="0">
                        <a:spcBef>
                          <a:spcPts val="0"/>
                        </a:spcBef>
                        <a:buNone/>
                      </a:pPr>
                      <a:r>
                        <a:rPr lang="en" sz="1200"/>
                        <a:t>Weebly</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6"/>
                  </a:ext>
                </a:extLst>
              </a:tr>
              <a:tr h="352350">
                <a:tc>
                  <a:txBody>
                    <a:bodyPr/>
                    <a:lstStyle/>
                    <a:p>
                      <a:pPr lvl="0" rtl="0">
                        <a:spcBef>
                          <a:spcPts val="0"/>
                        </a:spcBef>
                        <a:buNone/>
                      </a:pPr>
                      <a:r>
                        <a:rPr lang="en" sz="1200"/>
                        <a:t>Tesco</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7"/>
                  </a:ext>
                </a:extLst>
              </a:tr>
              <a:tr h="352350">
                <a:tc>
                  <a:txBody>
                    <a:bodyPr/>
                    <a:lstStyle/>
                    <a:p>
                      <a:pPr lvl="0" rtl="0">
                        <a:spcBef>
                          <a:spcPts val="0"/>
                        </a:spcBef>
                        <a:buNone/>
                      </a:pPr>
                      <a:r>
                        <a:rPr lang="en" sz="1200"/>
                        <a:t>Boots</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8"/>
                  </a:ext>
                </a:extLst>
              </a:tr>
              <a:tr h="352350">
                <a:tc>
                  <a:txBody>
                    <a:bodyPr/>
                    <a:lstStyle/>
                    <a:p>
                      <a:pPr lvl="0" rtl="0">
                        <a:spcBef>
                          <a:spcPts val="0"/>
                        </a:spcBef>
                        <a:buNone/>
                      </a:pPr>
                      <a:r>
                        <a:rPr lang="en" sz="1200"/>
                        <a:t>ebay</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09"/>
                  </a:ext>
                </a:extLst>
              </a:tr>
              <a:tr h="352350">
                <a:tc>
                  <a:txBody>
                    <a:bodyPr/>
                    <a:lstStyle/>
                    <a:p>
                      <a:pPr lvl="0" rtl="0">
                        <a:spcBef>
                          <a:spcPts val="0"/>
                        </a:spcBef>
                        <a:buNone/>
                      </a:pPr>
                      <a:r>
                        <a:rPr lang="en" sz="1200"/>
                        <a:t>Amazon</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10"/>
                  </a:ext>
                </a:extLst>
              </a:tr>
              <a:tr h="352350">
                <a:tc>
                  <a:txBody>
                    <a:bodyPr/>
                    <a:lstStyle/>
                    <a:p>
                      <a:pPr lvl="0" rtl="0">
                        <a:spcBef>
                          <a:spcPts val="0"/>
                        </a:spcBef>
                        <a:buNone/>
                      </a:pPr>
                      <a:r>
                        <a:rPr lang="en" sz="1200"/>
                        <a:t>Etsy</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tc>
                  <a:txBody>
                    <a:bodyPr/>
                    <a:lstStyle/>
                    <a:p>
                      <a:pPr lvl="0" algn="ctr" rtl="0">
                        <a:spcBef>
                          <a:spcPts val="0"/>
                        </a:spcBef>
                        <a:buClr>
                          <a:srgbClr val="000000"/>
                        </a:buClr>
                        <a:buSzPct val="91666"/>
                        <a:buFont typeface="Arial"/>
                        <a:buNone/>
                      </a:pPr>
                      <a:r>
                        <a:rPr lang="en" sz="1200">
                          <a:solidFill>
                            <a:srgbClr val="000000"/>
                          </a:solidFill>
                        </a:rPr>
                        <a:t>❌</a:t>
                      </a:r>
                    </a:p>
                  </a:txBody>
                  <a:tcPr marL="91425" marR="91425" marT="91425" marB="91425"/>
                </a:tc>
                <a:extLst>
                  <a:ext uri="{0D108BD9-81ED-4DB2-BD59-A6C34878D82A}">
                    <a16:rowId xmlns:a16="http://schemas.microsoft.com/office/drawing/2014/main" val="1001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p:nvPr/>
        </p:nvSpPr>
        <p:spPr>
          <a:xfrm>
            <a:off x="311687" y="122312"/>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Marketplaces</a:t>
            </a:r>
          </a:p>
        </p:txBody>
      </p:sp>
      <p:pic>
        <p:nvPicPr>
          <p:cNvPr id="210" name="Shape 210" descr="Shopping Cart, Buy, Shopping, ..."/>
          <p:cNvPicPr preferRelativeResize="0"/>
          <p:nvPr/>
        </p:nvPicPr>
        <p:blipFill rotWithShape="1">
          <a:blip r:embed="rId3">
            <a:alphaModFix/>
          </a:blip>
          <a:srcRect b="-4101"/>
          <a:stretch/>
        </p:blipFill>
        <p:spPr>
          <a:xfrm>
            <a:off x="2858725" y="1475199"/>
            <a:ext cx="3045549" cy="3342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68" name="Shape 6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69" name="Shape 69"/>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70" name="Shape 70"/>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71" name="Shape 71"/>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72" name="Shape 72"/>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73" name="Shape 73"/>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74" name="Shape 74"/>
          <p:cNvSpPr/>
          <p:nvPr/>
        </p:nvSpPr>
        <p:spPr>
          <a:xfrm>
            <a:off x="36945"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None/>
            </a:pPr>
            <a:endParaRPr sz="3200" b="1" dirty="0">
              <a:solidFill>
                <a:srgbClr val="FFFFFF"/>
              </a:solidFill>
              <a:latin typeface="Calibri"/>
              <a:ea typeface="Calibri"/>
              <a:cs typeface="Calibri"/>
              <a:sym typeface="Calibri"/>
            </a:endParaRPr>
          </a:p>
          <a:p>
            <a:pPr lvl="0" rtl="0">
              <a:lnSpc>
                <a:spcPct val="150000"/>
              </a:lnSpc>
              <a:spcBef>
                <a:spcPts val="0"/>
              </a:spcBef>
              <a:buNone/>
            </a:pPr>
            <a:endParaRPr sz="2400" i="1" dirty="0">
              <a:solidFill>
                <a:srgbClr val="FFFFFF"/>
              </a:solidFill>
            </a:endParaRPr>
          </a:p>
        </p:txBody>
      </p:sp>
      <p:sp>
        <p:nvSpPr>
          <p:cNvPr id="75" name="Shape 75"/>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76" name="Shape 76"/>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77" name="Shape 77"/>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78" name="Shape 78"/>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79" name="Shape 79"/>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80" name="Shape 80"/>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81" name="Shape 81"/>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82" name="Shape 82"/>
          <p:cNvSpPr/>
          <p:nvPr/>
        </p:nvSpPr>
        <p:spPr>
          <a:xfrm>
            <a:off x="0" y="486025"/>
            <a:ext cx="9830400" cy="44694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None/>
            </a:pPr>
            <a:endParaRPr lang="en" sz="3200" b="1" dirty="0">
              <a:solidFill>
                <a:srgbClr val="FFFFFF"/>
              </a:solidFill>
              <a:latin typeface="Calibri"/>
              <a:ea typeface="Calibri"/>
              <a:cs typeface="Calibri"/>
              <a:sym typeface="Calibri"/>
            </a:endParaRPr>
          </a:p>
        </p:txBody>
      </p:sp>
      <p:sp>
        <p:nvSpPr>
          <p:cNvPr id="83" name="Shape 83"/>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84" name="Shape 84"/>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85" name="Shape 85"/>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264247" y="868557"/>
            <a:ext cx="6657975" cy="3539430"/>
          </a:xfrm>
          <a:prstGeom prst="rect">
            <a:avLst/>
          </a:prstGeom>
          <a:noFill/>
        </p:spPr>
        <p:txBody>
          <a:bodyPr wrap="square" rtlCol="0">
            <a:spAutoFit/>
          </a:bodyPr>
          <a:lstStyle/>
          <a:p>
            <a:pPr lvl="0"/>
            <a:endParaRPr lang="en-GB" b="1" dirty="0">
              <a:solidFill>
                <a:srgbClr val="FFFFFF"/>
              </a:solidFill>
              <a:latin typeface="Calibri"/>
              <a:ea typeface="Calibri"/>
              <a:cs typeface="Calibri"/>
              <a:sym typeface="Calibri"/>
            </a:endParaRPr>
          </a:p>
          <a:p>
            <a:pPr lvl="0">
              <a:buSzPct val="25000"/>
            </a:pPr>
            <a:r>
              <a:rPr lang="en-GB" sz="3000" b="1" dirty="0">
                <a:solidFill>
                  <a:srgbClr val="FFFFFF"/>
                </a:solidFill>
                <a:latin typeface="Calibri"/>
                <a:ea typeface="Calibri"/>
                <a:cs typeface="Calibri"/>
                <a:sym typeface="Calibri"/>
              </a:rPr>
              <a:t>Joanna Wake</a:t>
            </a:r>
          </a:p>
          <a:p>
            <a:pPr lvl="0"/>
            <a:endParaRPr lang="en-GB" sz="3000" b="1" dirty="0">
              <a:solidFill>
                <a:srgbClr val="FFFFFF"/>
              </a:solidFill>
              <a:latin typeface="Calibri"/>
              <a:ea typeface="Calibri"/>
              <a:cs typeface="Calibri"/>
              <a:sym typeface="Calibri"/>
            </a:endParaRPr>
          </a:p>
          <a:p>
            <a:pPr lvl="0">
              <a:buSzPct val="25000"/>
            </a:pPr>
            <a:r>
              <a:rPr lang="en-GB" sz="3000" b="1" dirty="0" err="1">
                <a:solidFill>
                  <a:srgbClr val="FFFFFF"/>
                </a:solidFill>
                <a:latin typeface="Calibri"/>
                <a:ea typeface="Calibri"/>
                <a:cs typeface="Calibri"/>
                <a:sym typeface="Calibri"/>
              </a:rPr>
              <a:t>Wifi</a:t>
            </a:r>
            <a:endParaRPr lang="en-GB" sz="3000" b="1" dirty="0">
              <a:solidFill>
                <a:srgbClr val="FFFFFF"/>
              </a:solidFill>
              <a:latin typeface="Calibri"/>
              <a:ea typeface="Calibri"/>
              <a:cs typeface="Calibri"/>
              <a:sym typeface="Calibri"/>
            </a:endParaRPr>
          </a:p>
          <a:p>
            <a:pPr lvl="0"/>
            <a:endParaRPr lang="en-GB" sz="3000" b="1" dirty="0">
              <a:solidFill>
                <a:srgbClr val="FFFFFF"/>
              </a:solidFill>
              <a:latin typeface="Calibri"/>
              <a:ea typeface="Calibri"/>
              <a:cs typeface="Calibri"/>
              <a:sym typeface="Calibri"/>
            </a:endParaRPr>
          </a:p>
          <a:p>
            <a:pPr lvl="0">
              <a:buSzPct val="25000"/>
            </a:pPr>
            <a:r>
              <a:rPr lang="en-GB" sz="3000" b="1" dirty="0">
                <a:solidFill>
                  <a:srgbClr val="FFFFFF"/>
                </a:solidFill>
                <a:latin typeface="Calibri"/>
                <a:ea typeface="Calibri"/>
                <a:cs typeface="Calibri"/>
                <a:sym typeface="Calibri"/>
              </a:rPr>
              <a:t>Toilets</a:t>
            </a:r>
          </a:p>
          <a:p>
            <a:pPr lvl="0"/>
            <a:endParaRPr lang="en-GB" sz="3000" b="1" dirty="0">
              <a:solidFill>
                <a:srgbClr val="FFFFFF"/>
              </a:solidFill>
              <a:latin typeface="Calibri"/>
              <a:ea typeface="Calibri"/>
              <a:cs typeface="Calibri"/>
              <a:sym typeface="Calibri"/>
            </a:endParaRPr>
          </a:p>
          <a:p>
            <a:pPr lvl="0">
              <a:buClr>
                <a:srgbClr val="FFFFFF"/>
              </a:buClr>
              <a:buSzPct val="25000"/>
            </a:pPr>
            <a:r>
              <a:rPr lang="en-GB" sz="3000" b="1" dirty="0">
                <a:solidFill>
                  <a:srgbClr val="FFFFFF"/>
                </a:solidFill>
                <a:latin typeface="Calibri"/>
                <a:ea typeface="Calibri"/>
                <a:cs typeface="Calibri"/>
                <a:sym typeface="Calibri"/>
              </a:rPr>
              <a:t>Fire alarm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p:nvPr/>
        </p:nvSpPr>
        <p:spPr>
          <a:xfrm>
            <a:off x="407923" y="551672"/>
            <a:ext cx="8542800" cy="545100"/>
          </a:xfrm>
          <a:prstGeom prst="rect">
            <a:avLst/>
          </a:prstGeom>
          <a:noFill/>
          <a:ln>
            <a:noFill/>
          </a:ln>
        </p:spPr>
        <p:txBody>
          <a:bodyPr lIns="91425" tIns="91425" rIns="91425" bIns="91425" anchor="t" anchorCtr="0">
            <a:noAutofit/>
          </a:bodyPr>
          <a:lstStyle/>
          <a:p>
            <a:pPr lvl="0" algn="ctr" rtl="0">
              <a:spcBef>
                <a:spcPts val="0"/>
              </a:spcBef>
              <a:buNone/>
            </a:pPr>
            <a:r>
              <a:rPr lang="en" sz="4800" dirty="0">
                <a:solidFill>
                  <a:srgbClr val="000000"/>
                </a:solidFill>
                <a:latin typeface="Calibri"/>
                <a:ea typeface="Calibri"/>
                <a:cs typeface="Calibri"/>
                <a:sym typeface="Calibri"/>
              </a:rPr>
              <a:t>Marketplace Options</a:t>
            </a:r>
          </a:p>
        </p:txBody>
      </p:sp>
      <p:sp>
        <p:nvSpPr>
          <p:cNvPr id="216" name="Shape 216"/>
          <p:cNvSpPr txBox="1"/>
          <p:nvPr/>
        </p:nvSpPr>
        <p:spPr>
          <a:xfrm>
            <a:off x="407923" y="1629311"/>
            <a:ext cx="8542800" cy="3252600"/>
          </a:xfrm>
          <a:prstGeom prst="rect">
            <a:avLst/>
          </a:prstGeom>
          <a:noFill/>
          <a:ln>
            <a:noFill/>
          </a:ln>
        </p:spPr>
        <p:txBody>
          <a:bodyPr lIns="91425" tIns="91425" rIns="91425" bIns="91425" anchor="t" anchorCtr="0">
            <a:noAutofit/>
          </a:bodyPr>
          <a:lstStyle/>
          <a:p>
            <a:pPr marL="457200" lvl="0" indent="-444500" rtl="0">
              <a:lnSpc>
                <a:spcPct val="115000"/>
              </a:lnSpc>
              <a:spcBef>
                <a:spcPts val="0"/>
              </a:spcBef>
              <a:buClr>
                <a:srgbClr val="000000"/>
              </a:buClr>
              <a:buSzPct val="100000"/>
              <a:buChar char="•"/>
            </a:pPr>
            <a:r>
              <a:rPr lang="en" sz="2800" dirty="0">
                <a:solidFill>
                  <a:srgbClr val="000000"/>
                </a:solidFill>
                <a:latin typeface="Calibri"/>
                <a:ea typeface="Calibri"/>
                <a:cs typeface="Calibri"/>
                <a:sym typeface="Calibri"/>
              </a:rPr>
              <a:t>Online environments </a:t>
            </a:r>
          </a:p>
          <a:p>
            <a:pPr marL="457200" lvl="0" indent="-444500" rtl="0">
              <a:lnSpc>
                <a:spcPct val="115000"/>
              </a:lnSpc>
              <a:spcBef>
                <a:spcPts val="0"/>
              </a:spcBef>
              <a:buClr>
                <a:srgbClr val="000000"/>
              </a:buClr>
              <a:buSzPct val="100000"/>
              <a:buChar char="•"/>
            </a:pPr>
            <a:r>
              <a:rPr lang="en" sz="2800" dirty="0">
                <a:solidFill>
                  <a:srgbClr val="000000"/>
                </a:solidFill>
                <a:latin typeface="Calibri"/>
                <a:ea typeface="Calibri"/>
                <a:cs typeface="Calibri"/>
                <a:sym typeface="Calibri"/>
              </a:rPr>
              <a:t>Multiple sellers  </a:t>
            </a:r>
          </a:p>
          <a:p>
            <a:pPr marL="457200" lvl="0" indent="-444500" rtl="0">
              <a:lnSpc>
                <a:spcPct val="115000"/>
              </a:lnSpc>
              <a:spcBef>
                <a:spcPts val="0"/>
              </a:spcBef>
              <a:buClr>
                <a:srgbClr val="000000"/>
              </a:buClr>
              <a:buSzPct val="100000"/>
              <a:buChar char="•"/>
            </a:pPr>
            <a:r>
              <a:rPr lang="en" sz="2800" dirty="0">
                <a:solidFill>
                  <a:srgbClr val="000000"/>
                </a:solidFill>
                <a:latin typeface="Calibri"/>
                <a:ea typeface="Calibri"/>
                <a:cs typeface="Calibri"/>
                <a:sym typeface="Calibri"/>
              </a:rPr>
              <a:t>Some marketplaces are better fit for certain products</a:t>
            </a:r>
          </a:p>
          <a:p>
            <a:pPr marL="457200" lvl="0" indent="-444500" rtl="0">
              <a:lnSpc>
                <a:spcPct val="115000"/>
              </a:lnSpc>
              <a:spcBef>
                <a:spcPts val="0"/>
              </a:spcBef>
              <a:buClr>
                <a:srgbClr val="000000"/>
              </a:buClr>
              <a:buSzPct val="100000"/>
              <a:buChar char="•"/>
            </a:pPr>
            <a:r>
              <a:rPr lang="en" sz="2800" dirty="0">
                <a:solidFill>
                  <a:srgbClr val="000000"/>
                </a:solidFill>
                <a:latin typeface="Calibri"/>
                <a:ea typeface="Calibri"/>
                <a:cs typeface="Calibri"/>
                <a:sym typeface="Calibri"/>
              </a:rPr>
              <a:t>Important to choose the ‘best fit’ for your offering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p:nvPr/>
        </p:nvSpPr>
        <p:spPr>
          <a:xfrm>
            <a:off x="420340" y="57848"/>
            <a:ext cx="8583900" cy="650700"/>
          </a:xfrm>
          <a:prstGeom prst="rect">
            <a:avLst/>
          </a:prstGeom>
          <a:noFill/>
          <a:ln>
            <a:noFill/>
          </a:ln>
        </p:spPr>
        <p:txBody>
          <a:bodyPr lIns="91425" tIns="91425" rIns="91425" bIns="91425" anchor="t" anchorCtr="0">
            <a:noAutofit/>
          </a:bodyPr>
          <a:lstStyle/>
          <a:p>
            <a:pPr lvl="0" algn="ctr" rtl="0">
              <a:spcBef>
                <a:spcPts val="0"/>
              </a:spcBef>
              <a:buNone/>
            </a:pPr>
            <a:r>
              <a:rPr lang="en" sz="4800" dirty="0">
                <a:solidFill>
                  <a:srgbClr val="000000"/>
                </a:solidFill>
                <a:latin typeface="Calibri"/>
                <a:ea typeface="Calibri"/>
                <a:cs typeface="Calibri"/>
                <a:sym typeface="Calibri"/>
              </a:rPr>
              <a:t>Test the market</a:t>
            </a:r>
          </a:p>
        </p:txBody>
      </p:sp>
      <p:sp>
        <p:nvSpPr>
          <p:cNvPr id="222" name="Shape 222"/>
          <p:cNvSpPr txBox="1"/>
          <p:nvPr/>
        </p:nvSpPr>
        <p:spPr>
          <a:xfrm>
            <a:off x="420340" y="861745"/>
            <a:ext cx="8583900" cy="3882300"/>
          </a:xfrm>
          <a:prstGeom prst="rect">
            <a:avLst/>
          </a:prstGeom>
          <a:noFill/>
          <a:ln>
            <a:noFill/>
          </a:ln>
        </p:spPr>
        <p:txBody>
          <a:bodyPr lIns="91425" tIns="91425" rIns="91425" bIns="91425" anchor="t" anchorCtr="0">
            <a:noAutofit/>
          </a:bodyPr>
          <a:lstStyle/>
          <a:p>
            <a:pPr marL="495300" lvl="0" indent="-457200" rtl="0">
              <a:lnSpc>
                <a:spcPct val="150000"/>
              </a:lnSpc>
              <a:spcBef>
                <a:spcPts val="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Numerous marketplaces</a:t>
            </a:r>
          </a:p>
          <a:p>
            <a:pPr marL="495300" lvl="0" indent="-457200" rtl="0">
              <a:lnSpc>
                <a:spcPct val="150000"/>
              </a:lnSpc>
              <a:spcBef>
                <a:spcPts val="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All have different ‘typical’ product ranges</a:t>
            </a:r>
          </a:p>
          <a:p>
            <a:pPr marL="495300" lvl="0" indent="-457200" rtl="0">
              <a:lnSpc>
                <a:spcPct val="150000"/>
              </a:lnSpc>
              <a:spcBef>
                <a:spcPts val="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Some ‘specialist’ marketplaces</a:t>
            </a:r>
          </a:p>
          <a:p>
            <a:pPr marL="495300" lvl="0" indent="-457200" rtl="0">
              <a:lnSpc>
                <a:spcPct val="150000"/>
              </a:lnSpc>
              <a:spcBef>
                <a:spcPts val="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Test products across different marketplaces</a:t>
            </a:r>
          </a:p>
          <a:p>
            <a:pPr marL="495300" lvl="0" indent="-457200" rtl="0">
              <a:lnSpc>
                <a:spcPct val="150000"/>
              </a:lnSpc>
              <a:spcBef>
                <a:spcPts val="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Measure: which is best performing?</a:t>
            </a:r>
          </a:p>
          <a:p>
            <a:pPr marL="495300" lvl="0" indent="-457200" rtl="0">
              <a:lnSpc>
                <a:spcPct val="150000"/>
              </a:lnSpc>
              <a:spcBef>
                <a:spcPts val="0"/>
              </a:spcBef>
              <a:buClr>
                <a:srgbClr val="000000"/>
              </a:buClr>
              <a:buSzPct val="100000"/>
              <a:buFont typeface="Arial" panose="020B0604020202020204" pitchFamily="34" charset="0"/>
              <a:buChar char="•"/>
            </a:pPr>
            <a:r>
              <a:rPr lang="en" sz="2800" dirty="0">
                <a:solidFill>
                  <a:srgbClr val="000000"/>
                </a:solidFill>
                <a:latin typeface="Calibri"/>
                <a:ea typeface="Calibri"/>
                <a:cs typeface="Calibri"/>
                <a:sym typeface="Calibri"/>
              </a:rPr>
              <a:t>Focus efforts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p:nvPr/>
        </p:nvSpPr>
        <p:spPr>
          <a:xfrm>
            <a:off x="771525" y="292100"/>
            <a:ext cx="7772400" cy="1470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Marketplace Options</a:t>
            </a:r>
          </a:p>
        </p:txBody>
      </p:sp>
      <p:pic>
        <p:nvPicPr>
          <p:cNvPr id="228" name="Shape 228"/>
          <p:cNvPicPr preferRelativeResize="0"/>
          <p:nvPr/>
        </p:nvPicPr>
        <p:blipFill>
          <a:blip r:embed="rId3">
            <a:alphaModFix/>
          </a:blip>
          <a:stretch>
            <a:fillRect/>
          </a:stretch>
        </p:blipFill>
        <p:spPr>
          <a:xfrm>
            <a:off x="2129362" y="660075"/>
            <a:ext cx="4637623" cy="46376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rotWithShape="1">
          <a:blip r:embed="rId3">
            <a:alphaModFix/>
          </a:blip>
          <a:srcRect t="26740" b="21982"/>
          <a:stretch/>
        </p:blipFill>
        <p:spPr>
          <a:xfrm>
            <a:off x="3321175" y="59324"/>
            <a:ext cx="2501625" cy="1282749"/>
          </a:xfrm>
          <a:prstGeom prst="rect">
            <a:avLst/>
          </a:prstGeom>
          <a:noFill/>
          <a:ln>
            <a:noFill/>
          </a:ln>
        </p:spPr>
      </p:pic>
      <p:sp>
        <p:nvSpPr>
          <p:cNvPr id="234" name="Shape 234"/>
          <p:cNvSpPr txBox="1"/>
          <p:nvPr/>
        </p:nvSpPr>
        <p:spPr>
          <a:xfrm>
            <a:off x="311700" y="1235300"/>
            <a:ext cx="8520600" cy="3833400"/>
          </a:xfrm>
          <a:prstGeom prst="rect">
            <a:avLst/>
          </a:prstGeom>
          <a:noFill/>
          <a:ln>
            <a:noFill/>
          </a:ln>
        </p:spPr>
        <p:txBody>
          <a:bodyPr lIns="91425" tIns="91425" rIns="91425" bIns="91425" anchor="t" anchorCtr="0">
            <a:noAutofit/>
          </a:bodyPr>
          <a:lstStyle/>
          <a:p>
            <a:pPr marL="457200" lvl="0" indent="-406400" rtl="0">
              <a:spcBef>
                <a:spcPts val="0"/>
              </a:spcBef>
              <a:buClr>
                <a:srgbClr val="000000"/>
              </a:buClr>
              <a:buSzPct val="100000"/>
              <a:buChar char="•"/>
            </a:pPr>
            <a:r>
              <a:rPr lang="en" sz="2800" dirty="0">
                <a:solidFill>
                  <a:srgbClr val="000000"/>
                </a:solidFill>
                <a:latin typeface="Calibri"/>
                <a:ea typeface="Calibri"/>
                <a:cs typeface="Calibri"/>
                <a:sym typeface="Calibri"/>
              </a:rPr>
              <a:t>Allows certain (verified) sellers to sell their products </a:t>
            </a:r>
          </a:p>
          <a:p>
            <a:pPr marL="457200" lvl="0" indent="-406400" rtl="0">
              <a:spcBef>
                <a:spcPts val="0"/>
              </a:spcBef>
              <a:buClr>
                <a:srgbClr val="000000"/>
              </a:buClr>
              <a:buSzPct val="100000"/>
              <a:buChar char="•"/>
            </a:pPr>
            <a:r>
              <a:rPr lang="en" sz="2800" dirty="0">
                <a:solidFill>
                  <a:srgbClr val="000000"/>
                </a:solidFill>
                <a:latin typeface="Calibri"/>
                <a:ea typeface="Calibri"/>
                <a:cs typeface="Calibri"/>
                <a:sym typeface="Calibri"/>
              </a:rPr>
              <a:t>Operating as “trusted partners” </a:t>
            </a:r>
          </a:p>
          <a:p>
            <a:pPr marL="457200" lvl="0" indent="-406400" rtl="0">
              <a:spcBef>
                <a:spcPts val="0"/>
              </a:spcBef>
              <a:buClr>
                <a:srgbClr val="000000"/>
              </a:buClr>
              <a:buSzPct val="100000"/>
              <a:buChar char="•"/>
            </a:pPr>
            <a:r>
              <a:rPr lang="en" sz="2800" dirty="0">
                <a:solidFill>
                  <a:srgbClr val="000000"/>
                </a:solidFill>
                <a:latin typeface="Calibri"/>
                <a:ea typeface="Calibri"/>
                <a:cs typeface="Calibri"/>
                <a:sym typeface="Calibri"/>
              </a:rPr>
              <a:t>Not openly available to all </a:t>
            </a:r>
          </a:p>
          <a:p>
            <a:pPr marL="457200" lvl="0" indent="-406400" rtl="0">
              <a:spcBef>
                <a:spcPts val="0"/>
              </a:spcBef>
              <a:buClr>
                <a:srgbClr val="000000"/>
              </a:buClr>
              <a:buSzPct val="100000"/>
              <a:buChar char="•"/>
            </a:pPr>
            <a:r>
              <a:rPr lang="en" sz="2800" dirty="0">
                <a:solidFill>
                  <a:srgbClr val="000000"/>
                </a:solidFill>
                <a:latin typeface="Calibri"/>
                <a:ea typeface="Calibri"/>
                <a:cs typeface="Calibri"/>
                <a:sym typeface="Calibri"/>
              </a:rPr>
              <a:t>Associated credibility </a:t>
            </a:r>
          </a:p>
          <a:p>
            <a:pPr lvl="0" rtl="0">
              <a:spcBef>
                <a:spcPts val="0"/>
              </a:spcBef>
              <a:buNone/>
            </a:pPr>
            <a:endParaRPr sz="2800" dirty="0">
              <a:solidFill>
                <a:srgbClr val="000000"/>
              </a:solidFill>
              <a:latin typeface="Calibri"/>
              <a:ea typeface="Calibri"/>
              <a:cs typeface="Calibri"/>
              <a:sym typeface="Calibri"/>
            </a:endParaRPr>
          </a:p>
          <a:p>
            <a:pPr lvl="0" rtl="0">
              <a:spcBef>
                <a:spcPts val="0"/>
              </a:spcBef>
              <a:buNone/>
            </a:pPr>
            <a:r>
              <a:rPr lang="en" sz="2800" dirty="0">
                <a:solidFill>
                  <a:srgbClr val="000000"/>
                </a:solidFill>
                <a:latin typeface="Calibri"/>
                <a:ea typeface="Calibri"/>
                <a:cs typeface="Calibri"/>
                <a:sym typeface="Calibri"/>
              </a:rPr>
              <a:t>If your products align with the type of shopper that may be using Tesco’s online marketplace - this can give a faster boost to your store.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p:nvPr/>
        </p:nvSpPr>
        <p:spPr>
          <a:xfrm>
            <a:off x="311700" y="1384224"/>
            <a:ext cx="8520600" cy="3423000"/>
          </a:xfrm>
          <a:prstGeom prst="rect">
            <a:avLst/>
          </a:prstGeom>
          <a:noFill/>
          <a:ln>
            <a:noFill/>
          </a:ln>
        </p:spPr>
        <p:txBody>
          <a:bodyPr lIns="91425" tIns="91425" rIns="91425" bIns="91425" anchor="t" anchorCtr="0">
            <a:noAutofit/>
          </a:bodyPr>
          <a:lstStyle/>
          <a:p>
            <a:pPr marL="457200" lvl="0" indent="-393700" rtl="0">
              <a:spcBef>
                <a:spcPts val="0"/>
              </a:spcBef>
              <a:buClr>
                <a:srgbClr val="000000"/>
              </a:buClr>
              <a:buSzPct val="100000"/>
              <a:buChar char="•"/>
            </a:pPr>
            <a:r>
              <a:rPr lang="en" sz="2600">
                <a:solidFill>
                  <a:srgbClr val="000000"/>
                </a:solidFill>
                <a:latin typeface="Calibri"/>
                <a:ea typeface="Calibri"/>
                <a:cs typeface="Calibri"/>
                <a:sym typeface="Calibri"/>
              </a:rPr>
              <a:t>Household name </a:t>
            </a:r>
          </a:p>
          <a:p>
            <a:pPr marL="457200" lvl="0" indent="-393700" rtl="0">
              <a:spcBef>
                <a:spcPts val="0"/>
              </a:spcBef>
              <a:buClr>
                <a:srgbClr val="000000"/>
              </a:buClr>
              <a:buSzPct val="100000"/>
              <a:buChar char="•"/>
            </a:pPr>
            <a:r>
              <a:rPr lang="en" sz="2600">
                <a:solidFill>
                  <a:srgbClr val="000000"/>
                </a:solidFill>
                <a:latin typeface="Calibri"/>
                <a:ea typeface="Calibri"/>
                <a:cs typeface="Calibri"/>
                <a:sym typeface="Calibri"/>
              </a:rPr>
              <a:t>Synonymous with household, cosmetic, beauty and toiletry products</a:t>
            </a:r>
          </a:p>
          <a:p>
            <a:pPr lvl="0" rtl="0">
              <a:spcBef>
                <a:spcPts val="0"/>
              </a:spcBef>
              <a:buNone/>
            </a:pPr>
            <a:endParaRPr sz="2600">
              <a:solidFill>
                <a:srgbClr val="000000"/>
              </a:solidFill>
              <a:latin typeface="Calibri"/>
              <a:ea typeface="Calibri"/>
              <a:cs typeface="Calibri"/>
              <a:sym typeface="Calibri"/>
            </a:endParaRPr>
          </a:p>
          <a:p>
            <a:pPr lvl="0" rtl="0">
              <a:spcBef>
                <a:spcPts val="0"/>
              </a:spcBef>
              <a:buNone/>
            </a:pPr>
            <a:r>
              <a:rPr lang="en" sz="2600">
                <a:solidFill>
                  <a:srgbClr val="000000"/>
                </a:solidFill>
                <a:latin typeface="Calibri"/>
                <a:ea typeface="Calibri"/>
                <a:cs typeface="Calibri"/>
                <a:sym typeface="Calibri"/>
              </a:rPr>
              <a:t>Although Amazon has a greater brand recognition within the overall marketplace, items like toiletries don’t sell as well on Amazon - so sellers promoting this style of product may find value in looking at Boots.</a:t>
            </a:r>
          </a:p>
        </p:txBody>
      </p:sp>
      <p:pic>
        <p:nvPicPr>
          <p:cNvPr id="240" name="Shape 240"/>
          <p:cNvPicPr preferRelativeResize="0"/>
          <p:nvPr/>
        </p:nvPicPr>
        <p:blipFill>
          <a:blip r:embed="rId3">
            <a:alphaModFix/>
          </a:blip>
          <a:stretch>
            <a:fillRect/>
          </a:stretch>
        </p:blipFill>
        <p:spPr>
          <a:xfrm>
            <a:off x="3218862" y="78050"/>
            <a:ext cx="2432326" cy="1478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p:nvPr/>
        </p:nvSpPr>
        <p:spPr>
          <a:xfrm>
            <a:off x="567425" y="1341249"/>
            <a:ext cx="7624500" cy="3658200"/>
          </a:xfrm>
          <a:prstGeom prst="rect">
            <a:avLst/>
          </a:prstGeom>
          <a:noFill/>
          <a:ln>
            <a:noFill/>
          </a:ln>
        </p:spPr>
        <p:txBody>
          <a:bodyPr lIns="91425" tIns="91425" rIns="91425" bIns="91425" anchor="ctr" anchorCtr="0">
            <a:noAutofit/>
          </a:bodyPr>
          <a:lstStyle/>
          <a:p>
            <a:pPr marL="457200" lvl="0" indent="-431800" rtl="0">
              <a:spcBef>
                <a:spcPts val="0"/>
              </a:spcBef>
              <a:buClr>
                <a:srgbClr val="000000"/>
              </a:buClr>
              <a:buSzPct val="100000"/>
              <a:buFont typeface="Calibri"/>
              <a:buChar char="•"/>
            </a:pPr>
            <a:r>
              <a:rPr lang="en" sz="3200">
                <a:solidFill>
                  <a:srgbClr val="000000"/>
                </a:solidFill>
                <a:latin typeface="Calibri"/>
                <a:ea typeface="Calibri"/>
                <a:cs typeface="Calibri"/>
                <a:sym typeface="Calibri"/>
              </a:rPr>
              <a:t>Generous supply of existing users</a:t>
            </a:r>
          </a:p>
          <a:p>
            <a:pPr marL="457200" lvl="0" indent="-431800" rtl="0">
              <a:spcBef>
                <a:spcPts val="0"/>
              </a:spcBef>
              <a:buClr>
                <a:srgbClr val="000000"/>
              </a:buClr>
              <a:buSzPct val="100000"/>
              <a:buFont typeface="Calibri"/>
              <a:buChar char="•"/>
            </a:pPr>
            <a:r>
              <a:rPr lang="en" sz="3200">
                <a:solidFill>
                  <a:srgbClr val="000000"/>
                </a:solidFill>
                <a:latin typeface="Calibri"/>
                <a:ea typeface="Calibri"/>
                <a:cs typeface="Calibri"/>
                <a:sym typeface="Calibri"/>
              </a:rPr>
              <a:t>Resources to run supportive advertising </a:t>
            </a:r>
          </a:p>
          <a:p>
            <a:pPr marL="457200" lvl="0" indent="-431800" rtl="0">
              <a:spcBef>
                <a:spcPts val="0"/>
              </a:spcBef>
              <a:buClr>
                <a:srgbClr val="000000"/>
              </a:buClr>
              <a:buSzPct val="100000"/>
              <a:buFont typeface="Calibri"/>
              <a:buChar char="•"/>
            </a:pPr>
            <a:r>
              <a:rPr lang="en" sz="3200">
                <a:solidFill>
                  <a:srgbClr val="000000"/>
                </a:solidFill>
                <a:latin typeface="Calibri"/>
                <a:ea typeface="Calibri"/>
                <a:cs typeface="Calibri"/>
                <a:sym typeface="Calibri"/>
              </a:rPr>
              <a:t>This drives additional virtual footfall to its service</a:t>
            </a:r>
          </a:p>
          <a:p>
            <a:pPr marL="457200" lvl="0" indent="-431800" rtl="0">
              <a:spcBef>
                <a:spcPts val="0"/>
              </a:spcBef>
              <a:buClr>
                <a:srgbClr val="000000"/>
              </a:buClr>
              <a:buSzPct val="100000"/>
              <a:buChar char="•"/>
            </a:pPr>
            <a:r>
              <a:rPr lang="en" sz="3200">
                <a:solidFill>
                  <a:srgbClr val="000000"/>
                </a:solidFill>
                <a:latin typeface="Calibri"/>
                <a:ea typeface="Calibri"/>
                <a:cs typeface="Calibri"/>
                <a:sym typeface="Calibri"/>
              </a:rPr>
              <a:t>Increases the potential audience</a:t>
            </a:r>
          </a:p>
          <a:p>
            <a:pPr marL="457200" lvl="0" indent="-431800" rtl="0">
              <a:spcBef>
                <a:spcPts val="0"/>
              </a:spcBef>
              <a:buClr>
                <a:srgbClr val="000000"/>
              </a:buClr>
              <a:buSzPct val="100000"/>
              <a:buChar char="•"/>
            </a:pPr>
            <a:r>
              <a:rPr lang="en" sz="3200">
                <a:solidFill>
                  <a:srgbClr val="000000"/>
                </a:solidFill>
                <a:latin typeface="Calibri"/>
                <a:ea typeface="Calibri"/>
                <a:cs typeface="Calibri"/>
                <a:sym typeface="Calibri"/>
              </a:rPr>
              <a:t>Final valuation fee</a:t>
            </a:r>
          </a:p>
        </p:txBody>
      </p:sp>
      <p:pic>
        <p:nvPicPr>
          <p:cNvPr id="246" name="Shape 246" descr="EBay_logo.svg.png"/>
          <p:cNvPicPr preferRelativeResize="0"/>
          <p:nvPr/>
        </p:nvPicPr>
        <p:blipFill>
          <a:blip r:embed="rId3">
            <a:alphaModFix/>
          </a:blip>
          <a:stretch>
            <a:fillRect/>
          </a:stretch>
        </p:blipFill>
        <p:spPr>
          <a:xfrm>
            <a:off x="2382025" y="285325"/>
            <a:ext cx="3995283" cy="12390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p:nvPr/>
        </p:nvSpPr>
        <p:spPr>
          <a:xfrm>
            <a:off x="309890" y="1401495"/>
            <a:ext cx="8448600" cy="3431400"/>
          </a:xfrm>
          <a:prstGeom prst="rect">
            <a:avLst/>
          </a:prstGeom>
          <a:noFill/>
          <a:ln>
            <a:noFill/>
          </a:ln>
        </p:spPr>
        <p:txBody>
          <a:bodyPr lIns="91425" tIns="91425" rIns="91425" bIns="91425" anchor="t" anchorCtr="0">
            <a:noAutofit/>
          </a:bodyPr>
          <a:lstStyle/>
          <a:p>
            <a:pPr lvl="0" rtl="0">
              <a:spcBef>
                <a:spcPts val="0"/>
              </a:spcBef>
              <a:buNone/>
            </a:pPr>
            <a:r>
              <a:rPr lang="en" sz="2600">
                <a:solidFill>
                  <a:srgbClr val="000000"/>
                </a:solidFill>
                <a:latin typeface="Calibri"/>
                <a:ea typeface="Calibri"/>
                <a:cs typeface="Calibri"/>
                <a:sym typeface="Calibri"/>
              </a:rPr>
              <a:t>Your final value fee is 10% of your total transaction cost (including postage)</a:t>
            </a:r>
          </a:p>
          <a:p>
            <a:pPr lvl="0" rtl="0">
              <a:spcBef>
                <a:spcPts val="0"/>
              </a:spcBef>
              <a:buNone/>
            </a:pPr>
            <a:endParaRPr sz="2600">
              <a:solidFill>
                <a:srgbClr val="000000"/>
              </a:solidFill>
              <a:latin typeface="Calibri"/>
              <a:ea typeface="Calibri"/>
              <a:cs typeface="Calibri"/>
              <a:sym typeface="Calibri"/>
            </a:endParaRPr>
          </a:p>
          <a:p>
            <a:pPr marL="457200" lvl="0" indent="-215900" rtl="0">
              <a:lnSpc>
                <a:spcPct val="150000"/>
              </a:lnSpc>
              <a:spcBef>
                <a:spcPts val="0"/>
              </a:spcBef>
              <a:buClr>
                <a:srgbClr val="000000"/>
              </a:buClr>
              <a:buSzPct val="100000"/>
              <a:buChar char="•"/>
            </a:pPr>
            <a:r>
              <a:rPr lang="en" sz="2600">
                <a:solidFill>
                  <a:srgbClr val="000000"/>
                </a:solidFill>
                <a:latin typeface="Calibri"/>
                <a:ea typeface="Calibri"/>
                <a:cs typeface="Calibri"/>
                <a:sym typeface="Calibri"/>
              </a:rPr>
              <a:t>You only pay a final value fee if your item sells. </a:t>
            </a:r>
          </a:p>
          <a:p>
            <a:pPr marL="457200" lvl="0" indent="-215900" rtl="0">
              <a:lnSpc>
                <a:spcPct val="150000"/>
              </a:lnSpc>
              <a:spcBef>
                <a:spcPts val="0"/>
              </a:spcBef>
              <a:buClr>
                <a:srgbClr val="000000"/>
              </a:buClr>
              <a:buSzPct val="100000"/>
              <a:buChar char="•"/>
            </a:pPr>
            <a:r>
              <a:rPr lang="en" sz="2600">
                <a:solidFill>
                  <a:srgbClr val="000000"/>
                </a:solidFill>
                <a:latin typeface="Calibri"/>
                <a:ea typeface="Calibri"/>
                <a:cs typeface="Calibri"/>
                <a:sym typeface="Calibri"/>
              </a:rPr>
              <a:t>You'll never pay more than £250 as a final value fee.</a:t>
            </a:r>
          </a:p>
          <a:p>
            <a:pPr marL="457200" lvl="0" indent="-215900" rtl="0">
              <a:lnSpc>
                <a:spcPct val="150000"/>
              </a:lnSpc>
              <a:spcBef>
                <a:spcPts val="0"/>
              </a:spcBef>
              <a:buClr>
                <a:srgbClr val="000000"/>
              </a:buClr>
              <a:buSzPct val="100000"/>
              <a:buChar char="•"/>
            </a:pPr>
            <a:r>
              <a:rPr lang="en" sz="2600">
                <a:solidFill>
                  <a:srgbClr val="000000"/>
                </a:solidFill>
                <a:latin typeface="Calibri"/>
                <a:ea typeface="Calibri"/>
                <a:cs typeface="Calibri"/>
                <a:sym typeface="Calibri"/>
              </a:rPr>
              <a:t>If your buyer pays with PayPal, you'll have additional PayPal fees.</a:t>
            </a:r>
          </a:p>
        </p:txBody>
      </p:sp>
      <p:pic>
        <p:nvPicPr>
          <p:cNvPr id="252" name="Shape 252" descr="EBay_logo.svg.png"/>
          <p:cNvPicPr preferRelativeResize="0"/>
          <p:nvPr/>
        </p:nvPicPr>
        <p:blipFill>
          <a:blip r:embed="rId3">
            <a:alphaModFix/>
          </a:blip>
          <a:stretch>
            <a:fillRect/>
          </a:stretch>
        </p:blipFill>
        <p:spPr>
          <a:xfrm>
            <a:off x="2703987" y="214700"/>
            <a:ext cx="3660404" cy="11105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p:nvPr/>
        </p:nvSpPr>
        <p:spPr>
          <a:xfrm>
            <a:off x="202855" y="57135"/>
            <a:ext cx="8853600" cy="601200"/>
          </a:xfrm>
          <a:prstGeom prst="rect">
            <a:avLst/>
          </a:prstGeom>
          <a:noFill/>
          <a:ln>
            <a:noFill/>
          </a:ln>
        </p:spPr>
        <p:txBody>
          <a:bodyPr lIns="91425" tIns="91425" rIns="91425" bIns="91425" anchor="t" anchorCtr="0">
            <a:noAutofit/>
          </a:bodyPr>
          <a:lstStyle/>
          <a:p>
            <a:pPr lvl="0" algn="ctr" rtl="0">
              <a:spcBef>
                <a:spcPts val="0"/>
              </a:spcBef>
              <a:buNone/>
            </a:pPr>
            <a:r>
              <a:rPr lang="en" sz="4400" dirty="0">
                <a:solidFill>
                  <a:srgbClr val="000000"/>
                </a:solidFill>
                <a:latin typeface="Calibri"/>
                <a:ea typeface="Calibri"/>
                <a:cs typeface="Calibri"/>
                <a:sym typeface="Calibri"/>
              </a:rPr>
              <a:t>Who may 			be a good fit for?</a:t>
            </a:r>
          </a:p>
        </p:txBody>
      </p:sp>
      <p:sp>
        <p:nvSpPr>
          <p:cNvPr id="258" name="Shape 258"/>
          <p:cNvSpPr txBox="1"/>
          <p:nvPr/>
        </p:nvSpPr>
        <p:spPr>
          <a:xfrm>
            <a:off x="468678" y="1104725"/>
            <a:ext cx="8056500" cy="3587400"/>
          </a:xfrm>
          <a:prstGeom prst="rect">
            <a:avLst/>
          </a:prstGeom>
          <a:noFill/>
          <a:ln>
            <a:noFill/>
          </a:ln>
        </p:spPr>
        <p:txBody>
          <a:bodyPr lIns="91425" tIns="91425" rIns="91425" bIns="91425" anchor="t" anchorCtr="0">
            <a:noAutofit/>
          </a:bodyPr>
          <a:lstStyle/>
          <a:p>
            <a:pPr marL="457200" lvl="0" indent="-406400" rtl="0">
              <a:lnSpc>
                <a:spcPct val="115000"/>
              </a:lnSpc>
              <a:spcBef>
                <a:spcPts val="0"/>
              </a:spcBef>
              <a:buClr>
                <a:srgbClr val="000000"/>
              </a:buClr>
              <a:buSzPct val="100000"/>
              <a:buChar char="•"/>
            </a:pPr>
            <a:r>
              <a:rPr lang="en" sz="2800" dirty="0">
                <a:solidFill>
                  <a:srgbClr val="000000"/>
                </a:solidFill>
                <a:latin typeface="Calibri"/>
                <a:ea typeface="Calibri"/>
                <a:cs typeface="Calibri"/>
                <a:sym typeface="Calibri"/>
              </a:rPr>
              <a:t>Sellers wanting to sell a variety of products to a mass audience  </a:t>
            </a:r>
          </a:p>
          <a:p>
            <a:pPr marL="457200" lvl="0" indent="-406400" rtl="0">
              <a:lnSpc>
                <a:spcPct val="115000"/>
              </a:lnSpc>
              <a:spcBef>
                <a:spcPts val="0"/>
              </a:spcBef>
              <a:buClr>
                <a:srgbClr val="000000"/>
              </a:buClr>
              <a:buSzPct val="100000"/>
              <a:buChar char="•"/>
            </a:pPr>
            <a:r>
              <a:rPr lang="en" sz="2800" dirty="0">
                <a:solidFill>
                  <a:srgbClr val="000000"/>
                </a:solidFill>
                <a:latin typeface="Calibri"/>
                <a:ea typeface="Calibri"/>
                <a:cs typeface="Calibri"/>
                <a:sym typeface="Calibri"/>
              </a:rPr>
              <a:t>High footfall and market share</a:t>
            </a:r>
          </a:p>
          <a:p>
            <a:pPr marL="457200" lvl="0" indent="-406400" rtl="0">
              <a:lnSpc>
                <a:spcPct val="115000"/>
              </a:lnSpc>
              <a:spcBef>
                <a:spcPts val="0"/>
              </a:spcBef>
              <a:buClr>
                <a:srgbClr val="000000"/>
              </a:buClr>
              <a:buSzPct val="100000"/>
              <a:buChar char="•"/>
            </a:pPr>
            <a:r>
              <a:rPr lang="en" sz="2800" dirty="0">
                <a:solidFill>
                  <a:srgbClr val="000000"/>
                </a:solidFill>
                <a:latin typeface="Calibri"/>
                <a:ea typeface="Calibri"/>
                <a:cs typeface="Calibri"/>
                <a:sym typeface="Calibri"/>
              </a:rPr>
              <a:t>High appeal for those wanting a ‘pop-up’ store</a:t>
            </a:r>
          </a:p>
          <a:p>
            <a:pPr lvl="0" rtl="0">
              <a:spcBef>
                <a:spcPts val="0"/>
              </a:spcBef>
              <a:buNone/>
            </a:pPr>
            <a:endParaRPr sz="2800" dirty="0">
              <a:solidFill>
                <a:srgbClr val="000000"/>
              </a:solidFill>
              <a:latin typeface="Calibri"/>
              <a:ea typeface="Calibri"/>
              <a:cs typeface="Calibri"/>
              <a:sym typeface="Calibri"/>
            </a:endParaRPr>
          </a:p>
          <a:p>
            <a:pPr lvl="0" rtl="0">
              <a:spcBef>
                <a:spcPts val="0"/>
              </a:spcBef>
              <a:buNone/>
            </a:pPr>
            <a:r>
              <a:rPr lang="en" sz="2800" dirty="0">
                <a:solidFill>
                  <a:srgbClr val="000000"/>
                </a:solidFill>
                <a:latin typeface="Calibri"/>
                <a:ea typeface="Calibri"/>
                <a:cs typeface="Calibri"/>
                <a:sym typeface="Calibri"/>
              </a:rPr>
              <a:t>If you’re wanting more control over what your store looks like, does or behaves - you may want to investigate other options.</a:t>
            </a:r>
          </a:p>
        </p:txBody>
      </p:sp>
      <p:pic>
        <p:nvPicPr>
          <p:cNvPr id="259" name="Shape 259" descr="EBay_logo.svg.png"/>
          <p:cNvPicPr preferRelativeResize="0"/>
          <p:nvPr/>
        </p:nvPicPr>
        <p:blipFill>
          <a:blip r:embed="rId3">
            <a:alphaModFix/>
          </a:blip>
          <a:stretch>
            <a:fillRect/>
          </a:stretch>
        </p:blipFill>
        <p:spPr>
          <a:xfrm>
            <a:off x="2690984" y="174649"/>
            <a:ext cx="2169283" cy="6710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p:nvPr/>
        </p:nvSpPr>
        <p:spPr>
          <a:xfrm>
            <a:off x="310300" y="1490649"/>
            <a:ext cx="8465400" cy="3100800"/>
          </a:xfrm>
          <a:prstGeom prst="rect">
            <a:avLst/>
          </a:prstGeom>
          <a:noFill/>
          <a:ln>
            <a:noFill/>
          </a:ln>
        </p:spPr>
        <p:txBody>
          <a:bodyPr lIns="91425" tIns="91425" rIns="91425" bIns="91425" anchor="t" anchorCtr="0">
            <a:noAutofit/>
          </a:bodyPr>
          <a:lstStyle/>
          <a:p>
            <a:pPr marL="457200" lvl="0" indent="-431800" rtl="0">
              <a:lnSpc>
                <a:spcPct val="150000"/>
              </a:lnSpc>
              <a:spcBef>
                <a:spcPts val="0"/>
              </a:spcBef>
              <a:buClr>
                <a:srgbClr val="000000"/>
              </a:buClr>
              <a:buSzPct val="100000"/>
              <a:buFont typeface="Calibri"/>
              <a:buChar char="•"/>
            </a:pPr>
            <a:r>
              <a:rPr lang="en" sz="3200">
                <a:solidFill>
                  <a:srgbClr val="000000"/>
                </a:solidFill>
                <a:latin typeface="Calibri"/>
                <a:ea typeface="Calibri"/>
                <a:cs typeface="Calibri"/>
                <a:sym typeface="Calibri"/>
              </a:rPr>
              <a:t>304 million users (4th quarter of 2015)</a:t>
            </a:r>
          </a:p>
          <a:p>
            <a:pPr marL="457200" lvl="0" indent="-431800" rtl="0">
              <a:lnSpc>
                <a:spcPct val="150000"/>
              </a:lnSpc>
              <a:spcBef>
                <a:spcPts val="0"/>
              </a:spcBef>
              <a:buClr>
                <a:srgbClr val="000000"/>
              </a:buClr>
              <a:buSzPct val="100000"/>
              <a:buChar char="•"/>
            </a:pPr>
            <a:r>
              <a:rPr lang="en" sz="3200">
                <a:solidFill>
                  <a:srgbClr val="000000"/>
                </a:solidFill>
                <a:latin typeface="Calibri"/>
                <a:ea typeface="Calibri"/>
                <a:cs typeface="Calibri"/>
                <a:sym typeface="Calibri"/>
              </a:rPr>
              <a:t>Marketplace for many different products</a:t>
            </a:r>
          </a:p>
          <a:p>
            <a:pPr marL="457200" lvl="0" indent="-431800" rtl="0">
              <a:lnSpc>
                <a:spcPct val="150000"/>
              </a:lnSpc>
              <a:spcBef>
                <a:spcPts val="0"/>
              </a:spcBef>
              <a:buClr>
                <a:srgbClr val="000000"/>
              </a:buClr>
              <a:buSzPct val="100000"/>
              <a:buChar char="•"/>
            </a:pPr>
            <a:r>
              <a:rPr lang="en" sz="3200">
                <a:solidFill>
                  <a:srgbClr val="000000"/>
                </a:solidFill>
                <a:latin typeface="Calibri"/>
                <a:ea typeface="Calibri"/>
                <a:cs typeface="Calibri"/>
                <a:sym typeface="Calibri"/>
              </a:rPr>
              <a:t>Strong presence in technology items and books</a:t>
            </a:r>
          </a:p>
          <a:p>
            <a:pPr marL="457200" lvl="0" indent="-431800" rtl="0">
              <a:lnSpc>
                <a:spcPct val="150000"/>
              </a:lnSpc>
              <a:spcBef>
                <a:spcPts val="0"/>
              </a:spcBef>
              <a:buClr>
                <a:srgbClr val="000000"/>
              </a:buClr>
              <a:buSzPct val="100000"/>
              <a:buChar char="•"/>
            </a:pPr>
            <a:r>
              <a:rPr lang="en" sz="3200">
                <a:solidFill>
                  <a:srgbClr val="000000"/>
                </a:solidFill>
                <a:latin typeface="Calibri"/>
                <a:ea typeface="Calibri"/>
                <a:cs typeface="Calibri"/>
                <a:sym typeface="Calibri"/>
              </a:rPr>
              <a:t>Structured marketplace - limited customisation</a:t>
            </a:r>
          </a:p>
        </p:txBody>
      </p:sp>
      <p:pic>
        <p:nvPicPr>
          <p:cNvPr id="265" name="Shape 265" descr="tumblr_mog1l3oF4G1svlv8bo1_250.png"/>
          <p:cNvPicPr preferRelativeResize="0"/>
          <p:nvPr/>
        </p:nvPicPr>
        <p:blipFill>
          <a:blip r:embed="rId3">
            <a:alphaModFix/>
          </a:blip>
          <a:stretch>
            <a:fillRect/>
          </a:stretch>
        </p:blipFill>
        <p:spPr>
          <a:xfrm>
            <a:off x="2092012" y="265150"/>
            <a:ext cx="4901974" cy="1225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311700" y="-16233"/>
            <a:ext cx="8520600" cy="763500"/>
          </a:xfrm>
          <a:prstGeom prst="rect">
            <a:avLst/>
          </a:prstGeom>
          <a:noFill/>
          <a:ln>
            <a:noFill/>
          </a:ln>
        </p:spPr>
        <p:txBody>
          <a:bodyPr lIns="91425" tIns="91425" rIns="91425" bIns="91425" anchor="t" anchorCtr="0">
            <a:noAutofit/>
          </a:bodyPr>
          <a:lstStyle/>
          <a:p>
            <a:pPr lvl="0" rtl="0">
              <a:spcBef>
                <a:spcPts val="0"/>
              </a:spcBef>
              <a:buNone/>
            </a:pPr>
            <a:r>
              <a:rPr lang="en" sz="4400">
                <a:solidFill>
                  <a:srgbClr val="000000"/>
                </a:solidFill>
                <a:latin typeface="Calibri"/>
                <a:ea typeface="Calibri"/>
                <a:cs typeface="Calibri"/>
                <a:sym typeface="Calibri"/>
              </a:rPr>
              <a:t>Amazon fees</a:t>
            </a:r>
          </a:p>
        </p:txBody>
      </p:sp>
      <p:graphicFrame>
        <p:nvGraphicFramePr>
          <p:cNvPr id="271" name="Shape 271"/>
          <p:cNvGraphicFramePr/>
          <p:nvPr/>
        </p:nvGraphicFramePr>
        <p:xfrm>
          <a:off x="428595" y="882473"/>
          <a:ext cx="7591950" cy="4330400"/>
        </p:xfrm>
        <a:graphic>
          <a:graphicData uri="http://schemas.openxmlformats.org/drawingml/2006/table">
            <a:tbl>
              <a:tblPr>
                <a:noFill/>
                <a:tableStyleId>{9807458B-3CD8-452C-8B24-C5E084531A83}</a:tableStyleId>
              </a:tblPr>
              <a:tblGrid>
                <a:gridCol w="2530650">
                  <a:extLst>
                    <a:ext uri="{9D8B030D-6E8A-4147-A177-3AD203B41FA5}">
                      <a16:colId xmlns:a16="http://schemas.microsoft.com/office/drawing/2014/main" val="20000"/>
                    </a:ext>
                  </a:extLst>
                </a:gridCol>
                <a:gridCol w="2530650">
                  <a:extLst>
                    <a:ext uri="{9D8B030D-6E8A-4147-A177-3AD203B41FA5}">
                      <a16:colId xmlns:a16="http://schemas.microsoft.com/office/drawing/2014/main" val="20001"/>
                    </a:ext>
                  </a:extLst>
                </a:gridCol>
                <a:gridCol w="2530650">
                  <a:extLst>
                    <a:ext uri="{9D8B030D-6E8A-4147-A177-3AD203B41FA5}">
                      <a16:colId xmlns:a16="http://schemas.microsoft.com/office/drawing/2014/main" val="20002"/>
                    </a:ext>
                  </a:extLst>
                </a:gridCol>
              </a:tblGrid>
              <a:tr h="844950">
                <a:tc>
                  <a:txBody>
                    <a:bodyPr/>
                    <a:lstStyle/>
                    <a:p>
                      <a:pPr marL="0" marR="0" lvl="0" indent="0" algn="l" rtl="0">
                        <a:spcBef>
                          <a:spcPts val="0"/>
                        </a:spcBef>
                        <a:buClr>
                          <a:srgbClr val="000000"/>
                        </a:buClr>
                        <a:buSzPct val="25000"/>
                        <a:buFont typeface="Calibri"/>
                        <a:buNone/>
                      </a:pPr>
                      <a:endParaRPr sz="1800" u="none" strike="noStrike" cap="none">
                        <a:latin typeface="Calibri"/>
                        <a:ea typeface="Calibri"/>
                        <a:cs typeface="Calibri"/>
                        <a:sym typeface="Calibri"/>
                      </a:endParaRPr>
                    </a:p>
                  </a:txBody>
                  <a:tcPr marL="91425" marR="91425" marT="121900" marB="121900"/>
                </a:tc>
                <a:tc>
                  <a:txBody>
                    <a:bodyPr/>
                    <a:lstStyle/>
                    <a:p>
                      <a:pPr marL="0" marR="0" lvl="0" indent="0" algn="l" rtl="0">
                        <a:spcBef>
                          <a:spcPts val="0"/>
                        </a:spcBef>
                        <a:spcAft>
                          <a:spcPts val="0"/>
                        </a:spcAft>
                        <a:buClr>
                          <a:srgbClr val="000000"/>
                        </a:buClr>
                        <a:buSzPct val="25000"/>
                        <a:buFont typeface="Arial"/>
                        <a:buNone/>
                      </a:pPr>
                      <a:r>
                        <a:rPr lang="en" sz="1800" b="1" u="none" strike="noStrike" cap="none">
                          <a:latin typeface="Calibri"/>
                          <a:ea typeface="Calibri"/>
                          <a:cs typeface="Calibri"/>
                          <a:sym typeface="Calibri"/>
                        </a:rPr>
                        <a:t>Basic</a:t>
                      </a:r>
                    </a:p>
                    <a:p>
                      <a:pPr marL="0" marR="0" lvl="0" indent="0" algn="l" rtl="0">
                        <a:spcBef>
                          <a:spcPts val="0"/>
                        </a:spcBef>
                        <a:buClr>
                          <a:srgbClr val="000000"/>
                        </a:buClr>
                        <a:buSzPct val="25000"/>
                        <a:buFont typeface="Calibri"/>
                        <a:buNone/>
                      </a:pPr>
                      <a:r>
                        <a:rPr lang="en" sz="1800" b="1" u="none" strike="noStrike" cap="none">
                          <a:latin typeface="Calibri"/>
                          <a:ea typeface="Calibri"/>
                          <a:cs typeface="Calibri"/>
                          <a:sym typeface="Calibri"/>
                        </a:rPr>
                        <a:t>(Sell a little)</a:t>
                      </a:r>
                    </a:p>
                  </a:txBody>
                  <a:tcPr marL="91425" marR="91425" marT="121900" marB="121900"/>
                </a:tc>
                <a:tc>
                  <a:txBody>
                    <a:bodyPr/>
                    <a:lstStyle/>
                    <a:p>
                      <a:pPr marL="0" marR="0" lvl="0" indent="0" algn="l" rtl="0">
                        <a:spcBef>
                          <a:spcPts val="0"/>
                        </a:spcBef>
                        <a:spcAft>
                          <a:spcPts val="0"/>
                        </a:spcAft>
                        <a:buClr>
                          <a:srgbClr val="000000"/>
                        </a:buClr>
                        <a:buSzPct val="25000"/>
                        <a:buFont typeface="Arial"/>
                        <a:buNone/>
                      </a:pPr>
                      <a:r>
                        <a:rPr lang="en" sz="1800" b="1" u="none" strike="noStrike" cap="none">
                          <a:latin typeface="Calibri"/>
                          <a:ea typeface="Calibri"/>
                          <a:cs typeface="Calibri"/>
                          <a:sym typeface="Calibri"/>
                        </a:rPr>
                        <a:t>Pro</a:t>
                      </a:r>
                    </a:p>
                    <a:p>
                      <a:pPr marL="0" marR="0" lvl="0" indent="0" algn="l" rtl="0">
                        <a:spcBef>
                          <a:spcPts val="0"/>
                        </a:spcBef>
                        <a:buClr>
                          <a:srgbClr val="000000"/>
                        </a:buClr>
                        <a:buSzPct val="25000"/>
                        <a:buFont typeface="Calibri"/>
                        <a:buNone/>
                      </a:pPr>
                      <a:r>
                        <a:rPr lang="en" sz="1800" b="1" u="none" strike="noStrike" cap="none">
                          <a:latin typeface="Calibri"/>
                          <a:ea typeface="Calibri"/>
                          <a:cs typeface="Calibri"/>
                          <a:sym typeface="Calibri"/>
                        </a:rPr>
                        <a:t>(Sell a lot)</a:t>
                      </a:r>
                    </a:p>
                  </a:txBody>
                  <a:tcPr marL="91425" marR="91425" marT="121900" marB="121900"/>
                </a:tc>
                <a:extLst>
                  <a:ext uri="{0D108BD9-81ED-4DB2-BD59-A6C34878D82A}">
                    <a16:rowId xmlns:a16="http://schemas.microsoft.com/office/drawing/2014/main" val="10000"/>
                  </a:ext>
                </a:extLst>
              </a:tr>
              <a:tr h="844950">
                <a:tc>
                  <a:txBody>
                    <a:bodyPr/>
                    <a:lstStyle/>
                    <a:p>
                      <a:pPr marL="0" marR="0" lvl="0" indent="0" algn="l" rtl="0">
                        <a:spcBef>
                          <a:spcPts val="0"/>
                        </a:spcBef>
                        <a:buClr>
                          <a:srgbClr val="000000"/>
                        </a:buClr>
                        <a:buSzPct val="25000"/>
                        <a:buFont typeface="Calibri"/>
                        <a:buNone/>
                      </a:pPr>
                      <a:r>
                        <a:rPr lang="en" sz="1800" b="1" u="none" strike="noStrike" cap="none">
                          <a:latin typeface="Calibri"/>
                          <a:ea typeface="Calibri"/>
                          <a:cs typeface="Calibri"/>
                          <a:sym typeface="Calibri"/>
                        </a:rPr>
                        <a:t>Designed for sellers who plan on selling</a:t>
                      </a:r>
                    </a:p>
                  </a:txBody>
                  <a:tcPr marL="91425" marR="91425" marT="121900" marB="121900"/>
                </a:tc>
                <a:tc>
                  <a:txBody>
                    <a:bodyPr/>
                    <a:lstStyle/>
                    <a:p>
                      <a:pPr marL="0" marR="0" lvl="0" indent="0" algn="l" rtl="0">
                        <a:spcBef>
                          <a:spcPts val="0"/>
                        </a:spcBef>
                        <a:buClr>
                          <a:srgbClr val="000000"/>
                        </a:buClr>
                        <a:buSzPct val="25000"/>
                        <a:buFont typeface="Calibri"/>
                        <a:buNone/>
                      </a:pPr>
                      <a:r>
                        <a:rPr lang="en" sz="1800" u="none" strike="noStrike" cap="none">
                          <a:latin typeface="Calibri"/>
                          <a:ea typeface="Calibri"/>
                          <a:cs typeface="Calibri"/>
                          <a:sym typeface="Calibri"/>
                        </a:rPr>
                        <a:t>Fewer than 35 items a month</a:t>
                      </a:r>
                    </a:p>
                  </a:txBody>
                  <a:tcPr marL="91425" marR="91425" marT="121900" marB="121900"/>
                </a:tc>
                <a:tc>
                  <a:txBody>
                    <a:bodyPr/>
                    <a:lstStyle/>
                    <a:p>
                      <a:pPr marL="0" marR="0" lvl="0" indent="0" algn="l" rtl="0">
                        <a:spcBef>
                          <a:spcPts val="0"/>
                        </a:spcBef>
                        <a:buClr>
                          <a:srgbClr val="000000"/>
                        </a:buClr>
                        <a:buSzPct val="25000"/>
                        <a:buFont typeface="Calibri"/>
                        <a:buNone/>
                      </a:pPr>
                      <a:r>
                        <a:rPr lang="en" sz="1800" u="none" strike="noStrike" cap="none">
                          <a:latin typeface="Calibri"/>
                          <a:ea typeface="Calibri"/>
                          <a:cs typeface="Calibri"/>
                          <a:sym typeface="Calibri"/>
                        </a:rPr>
                        <a:t>More than 35 items a month</a:t>
                      </a:r>
                    </a:p>
                  </a:txBody>
                  <a:tcPr marL="91425" marR="91425" marT="121900" marB="121900"/>
                </a:tc>
                <a:extLst>
                  <a:ext uri="{0D108BD9-81ED-4DB2-BD59-A6C34878D82A}">
                    <a16:rowId xmlns:a16="http://schemas.microsoft.com/office/drawing/2014/main" val="10001"/>
                  </a:ext>
                </a:extLst>
              </a:tr>
              <a:tr h="844950">
                <a:tc>
                  <a:txBody>
                    <a:bodyPr/>
                    <a:lstStyle/>
                    <a:p>
                      <a:pPr marL="0" marR="0" lvl="0" indent="0" algn="l" rtl="0">
                        <a:spcBef>
                          <a:spcPts val="0"/>
                        </a:spcBef>
                        <a:buClr>
                          <a:srgbClr val="000000"/>
                        </a:buClr>
                        <a:buSzPct val="25000"/>
                        <a:buFont typeface="Calibri"/>
                        <a:buNone/>
                      </a:pPr>
                      <a:r>
                        <a:rPr lang="en" sz="1800" b="1" u="none" strike="noStrike" cap="none">
                          <a:latin typeface="Calibri"/>
                          <a:ea typeface="Calibri"/>
                          <a:cs typeface="Calibri"/>
                          <a:sym typeface="Calibri"/>
                        </a:rPr>
                        <a:t>Key plan benefits</a:t>
                      </a:r>
                    </a:p>
                  </a:txBody>
                  <a:tcPr marL="91425" marR="91425" marT="121900" marB="121900"/>
                </a:tc>
                <a:tc>
                  <a:txBody>
                    <a:bodyPr/>
                    <a:lstStyle/>
                    <a:p>
                      <a:pPr marL="0" marR="0" lvl="0" indent="0" algn="l" rtl="0">
                        <a:spcBef>
                          <a:spcPts val="0"/>
                        </a:spcBef>
                        <a:buClr>
                          <a:srgbClr val="000000"/>
                        </a:buClr>
                        <a:buSzPct val="25000"/>
                        <a:buFont typeface="Calibri"/>
                        <a:buNone/>
                      </a:pPr>
                      <a:r>
                        <a:rPr lang="en" sz="1800" u="none" strike="noStrike" cap="none">
                          <a:latin typeface="Calibri"/>
                          <a:ea typeface="Calibri"/>
                          <a:cs typeface="Calibri"/>
                          <a:sym typeface="Calibri"/>
                        </a:rPr>
                        <a:t>Pay only when you sell something</a:t>
                      </a:r>
                    </a:p>
                  </a:txBody>
                  <a:tcPr marL="91425" marR="91425" marT="121900" marB="121900"/>
                </a:tc>
                <a:tc>
                  <a:txBody>
                    <a:bodyPr/>
                    <a:lstStyle/>
                    <a:p>
                      <a:pPr marL="0" marR="0" lvl="0" indent="0" algn="l" rtl="0">
                        <a:spcBef>
                          <a:spcPts val="0"/>
                        </a:spcBef>
                        <a:buClr>
                          <a:srgbClr val="000000"/>
                        </a:buClr>
                        <a:buSzPct val="25000"/>
                        <a:buFont typeface="Calibri"/>
                        <a:buNone/>
                      </a:pPr>
                      <a:r>
                        <a:rPr lang="en" sz="1800" u="none" strike="noStrike" cap="none">
                          <a:latin typeface="Calibri"/>
                          <a:ea typeface="Calibri"/>
                          <a:cs typeface="Calibri"/>
                          <a:sym typeface="Calibri"/>
                        </a:rPr>
                        <a:t>Best value for volume sales</a:t>
                      </a:r>
                    </a:p>
                  </a:txBody>
                  <a:tcPr marL="91425" marR="91425" marT="121900" marB="121900"/>
                </a:tc>
                <a:extLst>
                  <a:ext uri="{0D108BD9-81ED-4DB2-BD59-A6C34878D82A}">
                    <a16:rowId xmlns:a16="http://schemas.microsoft.com/office/drawing/2014/main" val="10002"/>
                  </a:ext>
                </a:extLst>
              </a:tr>
              <a:tr h="1795550">
                <a:tc>
                  <a:txBody>
                    <a:bodyPr/>
                    <a:lstStyle/>
                    <a:p>
                      <a:pPr marL="0" marR="0" lvl="0" indent="0" algn="l" rtl="0">
                        <a:spcBef>
                          <a:spcPts val="0"/>
                        </a:spcBef>
                        <a:spcAft>
                          <a:spcPts val="0"/>
                        </a:spcAft>
                        <a:buClr>
                          <a:srgbClr val="000000"/>
                        </a:buClr>
                        <a:buSzPct val="25000"/>
                        <a:buFont typeface="Arial"/>
                        <a:buNone/>
                      </a:pPr>
                      <a:r>
                        <a:rPr lang="en" sz="1800" b="1" u="none" strike="noStrike" cap="none">
                          <a:latin typeface="Calibri"/>
                          <a:ea typeface="Calibri"/>
                          <a:cs typeface="Calibri"/>
                          <a:sym typeface="Calibri"/>
                        </a:rPr>
                        <a:t>Monthly Subscription Fee</a:t>
                      </a:r>
                    </a:p>
                    <a:p>
                      <a:pPr marL="0" marR="0" lvl="0" indent="0" algn="l" rtl="0">
                        <a:spcBef>
                          <a:spcPts val="0"/>
                        </a:spcBef>
                        <a:buClr>
                          <a:srgbClr val="000000"/>
                        </a:buClr>
                        <a:buSzPct val="25000"/>
                        <a:buFont typeface="Calibri"/>
                        <a:buNone/>
                      </a:pPr>
                      <a:r>
                        <a:rPr lang="en" sz="1800" b="1" u="none" strike="noStrike" cap="none">
                          <a:latin typeface="Calibri"/>
                          <a:ea typeface="Calibri"/>
                          <a:cs typeface="Calibri"/>
                          <a:sym typeface="Calibri"/>
                        </a:rPr>
                        <a:t>or Per-Item Fees for each product sold on amazon.co.uk</a:t>
                      </a:r>
                    </a:p>
                  </a:txBody>
                  <a:tcPr marL="91425" marR="91425" marT="121900" marB="121900"/>
                </a:tc>
                <a:tc>
                  <a:txBody>
                    <a:bodyPr/>
                    <a:lstStyle/>
                    <a:p>
                      <a:pPr marL="0" marR="0" lvl="0" indent="0" algn="l" rtl="0">
                        <a:spcBef>
                          <a:spcPts val="0"/>
                        </a:spcBef>
                        <a:buClr>
                          <a:srgbClr val="000000"/>
                        </a:buClr>
                        <a:buSzPct val="25000"/>
                        <a:buFont typeface="Calibri"/>
                        <a:buNone/>
                      </a:pPr>
                      <a:r>
                        <a:rPr lang="en" sz="1800" u="none" strike="noStrike" cap="none">
                          <a:latin typeface="Calibri"/>
                          <a:ea typeface="Calibri"/>
                          <a:cs typeface="Calibri"/>
                          <a:sym typeface="Calibri"/>
                        </a:rPr>
                        <a:t>£0.75 (Per-Item Fees for each product sold on amazon.co.uk)</a:t>
                      </a:r>
                    </a:p>
                  </a:txBody>
                  <a:tcPr marL="91425" marR="91425" marT="121900" marB="121900"/>
                </a:tc>
                <a:tc>
                  <a:txBody>
                    <a:bodyPr/>
                    <a:lstStyle/>
                    <a:p>
                      <a:pPr marL="0" marR="0" lvl="0" indent="0" algn="l" rtl="0">
                        <a:spcBef>
                          <a:spcPts val="0"/>
                        </a:spcBef>
                        <a:buClr>
                          <a:srgbClr val="000000"/>
                        </a:buClr>
                        <a:buSzPct val="25000"/>
                        <a:buFont typeface="Calibri"/>
                        <a:buNone/>
                      </a:pPr>
                      <a:r>
                        <a:rPr lang="en" sz="1800" u="none" strike="noStrike" cap="none">
                          <a:latin typeface="Calibri"/>
                          <a:ea typeface="Calibri"/>
                          <a:cs typeface="Calibri"/>
                          <a:sym typeface="Calibri"/>
                        </a:rPr>
                        <a:t>£25 (Monthly Subscription Fee)</a:t>
                      </a:r>
                    </a:p>
                  </a:txBody>
                  <a:tcPr marL="91425" marR="91425" marT="121900" marB="121900"/>
                </a:tc>
                <a:extLst>
                  <a:ext uri="{0D108BD9-81ED-4DB2-BD59-A6C34878D82A}">
                    <a16:rowId xmlns:a16="http://schemas.microsoft.com/office/drawing/2014/main" val="10003"/>
                  </a:ext>
                </a:extLst>
              </a:tr>
            </a:tbl>
          </a:graphicData>
        </a:graphic>
      </p:graphicFrame>
      <p:pic>
        <p:nvPicPr>
          <p:cNvPr id="272" name="Shape 272" descr="tumblr_mog1l3oF4G1svlv8bo1_250.png"/>
          <p:cNvPicPr preferRelativeResize="0"/>
          <p:nvPr/>
        </p:nvPicPr>
        <p:blipFill>
          <a:blip r:embed="rId3">
            <a:alphaModFix/>
          </a:blip>
          <a:stretch>
            <a:fillRect/>
          </a:stretch>
        </p:blipFill>
        <p:spPr>
          <a:xfrm>
            <a:off x="6648475" y="257175"/>
            <a:ext cx="2286000" cy="571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91" name="Shape 9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92" name="Shape 92"/>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93" name="Shape 93"/>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94" name="Shape 94"/>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95" name="Shape 95"/>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96" name="Shape 96"/>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97" name="Shape 97"/>
          <p:cNvSpPr/>
          <p:nvPr/>
        </p:nvSpPr>
        <p:spPr>
          <a:xfrm>
            <a:off x="0" y="94000"/>
            <a:ext cx="9400500" cy="49422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SzPct val="25000"/>
              <a:buNone/>
            </a:pPr>
            <a:endParaRPr lang="en" sz="2400" dirty="0">
              <a:solidFill>
                <a:schemeClr val="lt1"/>
              </a:solidFill>
              <a:latin typeface="Calibri"/>
              <a:ea typeface="Calibri"/>
              <a:cs typeface="Calibri"/>
              <a:sym typeface="Calibri"/>
            </a:endParaRPr>
          </a:p>
        </p:txBody>
      </p:sp>
      <p:sp>
        <p:nvSpPr>
          <p:cNvPr id="98" name="Shape 98"/>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99" name="Shape 99"/>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100" name="Shape 100"/>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311692" y="548927"/>
            <a:ext cx="8346525" cy="4324261"/>
          </a:xfrm>
          <a:prstGeom prst="rect">
            <a:avLst/>
          </a:prstGeom>
          <a:noFill/>
        </p:spPr>
        <p:txBody>
          <a:bodyPr wrap="square" rtlCol="0">
            <a:spAutoFit/>
          </a:bodyPr>
          <a:lstStyle/>
          <a:p>
            <a:pPr lvl="0">
              <a:buSzPct val="25000"/>
            </a:pPr>
            <a:r>
              <a:rPr lang="en-GB" sz="2800" b="1" dirty="0">
                <a:solidFill>
                  <a:srgbClr val="FFFFFF"/>
                </a:solidFill>
                <a:latin typeface="Calibri"/>
                <a:ea typeface="Calibri"/>
                <a:cs typeface="Calibri"/>
                <a:sym typeface="Calibri"/>
              </a:rPr>
              <a:t>What we will learn</a:t>
            </a:r>
          </a:p>
          <a:p>
            <a:pPr marL="533400" lvl="0" indent="-457200">
              <a:lnSpc>
                <a:spcPct val="150000"/>
              </a:lnSpc>
              <a:buClr>
                <a:srgbClr val="FFFFFF"/>
              </a:buClr>
              <a:buSzPct val="100000"/>
              <a:buFont typeface="Arial" panose="020B0604020202020204" pitchFamily="34" charset="0"/>
              <a:buChar char="•"/>
            </a:pPr>
            <a:r>
              <a:rPr lang="en-GB" sz="2600" dirty="0">
                <a:solidFill>
                  <a:schemeClr val="lt1"/>
                </a:solidFill>
                <a:latin typeface="Calibri"/>
                <a:ea typeface="Calibri"/>
                <a:cs typeface="Calibri"/>
                <a:sym typeface="Calibri"/>
              </a:rPr>
              <a:t>Benefits of selling online</a:t>
            </a:r>
          </a:p>
          <a:p>
            <a:pPr marL="533400" lvl="0" indent="-457200">
              <a:lnSpc>
                <a:spcPct val="150000"/>
              </a:lnSpc>
              <a:buClr>
                <a:srgbClr val="FFFFFF"/>
              </a:buClr>
              <a:buSzPct val="100000"/>
              <a:buFont typeface="Arial" panose="020B0604020202020204" pitchFamily="34" charset="0"/>
              <a:buChar char="•"/>
            </a:pPr>
            <a:r>
              <a:rPr lang="en-GB" sz="2600" dirty="0">
                <a:solidFill>
                  <a:schemeClr val="lt1"/>
                </a:solidFill>
                <a:latin typeface="Calibri"/>
                <a:ea typeface="Calibri"/>
                <a:cs typeface="Calibri"/>
                <a:sym typeface="Calibri"/>
              </a:rPr>
              <a:t>Component parts of e-commerce</a:t>
            </a:r>
          </a:p>
          <a:p>
            <a:pPr marL="533400" lvl="0" indent="-457200">
              <a:lnSpc>
                <a:spcPct val="150000"/>
              </a:lnSpc>
              <a:buClr>
                <a:srgbClr val="FFFFFF"/>
              </a:buClr>
              <a:buSzPct val="100000"/>
              <a:buFont typeface="Arial" panose="020B0604020202020204" pitchFamily="34" charset="0"/>
              <a:buChar char="•"/>
            </a:pPr>
            <a:r>
              <a:rPr lang="en-GB" sz="2600" dirty="0">
                <a:solidFill>
                  <a:schemeClr val="lt1"/>
                </a:solidFill>
                <a:latin typeface="Calibri"/>
                <a:ea typeface="Calibri"/>
                <a:cs typeface="Calibri"/>
                <a:sym typeface="Calibri"/>
              </a:rPr>
              <a:t>Ecommerce strategy for your business </a:t>
            </a:r>
          </a:p>
          <a:p>
            <a:pPr marL="533400" lvl="0" indent="-457200">
              <a:buClr>
                <a:srgbClr val="F3F3F3"/>
              </a:buClr>
              <a:buSzPct val="100000"/>
              <a:buFont typeface="Arial" panose="020B0604020202020204" pitchFamily="34" charset="0"/>
              <a:buChar char="•"/>
            </a:pPr>
            <a:r>
              <a:rPr lang="en-GB" sz="2600" dirty="0">
                <a:solidFill>
                  <a:srgbClr val="F3F3F3"/>
                </a:solidFill>
                <a:latin typeface="Calibri"/>
                <a:ea typeface="Calibri"/>
                <a:cs typeface="Calibri"/>
                <a:sym typeface="Calibri"/>
              </a:rPr>
              <a:t>Optimising and staying safe when selling online</a:t>
            </a:r>
          </a:p>
          <a:p>
            <a:pPr marL="457200" lvl="0" indent="-457200">
              <a:buFont typeface="Arial" panose="020B0604020202020204" pitchFamily="34" charset="0"/>
              <a:buChar char="•"/>
            </a:pPr>
            <a:endParaRPr lang="en-GB" sz="2600" dirty="0">
              <a:solidFill>
                <a:srgbClr val="F3F3F3"/>
              </a:solidFill>
              <a:latin typeface="Calibri"/>
              <a:ea typeface="Calibri"/>
              <a:cs typeface="Calibri"/>
              <a:sym typeface="Calibri"/>
            </a:endParaRPr>
          </a:p>
          <a:p>
            <a:pPr marL="533400" lvl="0" indent="-457200">
              <a:lnSpc>
                <a:spcPct val="150000"/>
              </a:lnSpc>
              <a:buClr>
                <a:srgbClr val="F3F3F3"/>
              </a:buClr>
              <a:buSzPct val="100000"/>
              <a:buFont typeface="Arial" panose="020B0604020202020204" pitchFamily="34" charset="0"/>
              <a:buChar char="•"/>
            </a:pPr>
            <a:r>
              <a:rPr lang="en-GB" sz="2600" dirty="0">
                <a:solidFill>
                  <a:schemeClr val="lt1"/>
                </a:solidFill>
                <a:latin typeface="Calibri"/>
                <a:ea typeface="Calibri"/>
                <a:cs typeface="Calibri"/>
                <a:sym typeface="Calibri"/>
              </a:rPr>
              <a:t>Cyber security risks </a:t>
            </a:r>
          </a:p>
          <a:p>
            <a:pPr marL="533400" lvl="0" indent="-457200">
              <a:lnSpc>
                <a:spcPct val="150000"/>
              </a:lnSpc>
              <a:buClr>
                <a:schemeClr val="lt1"/>
              </a:buClr>
              <a:buSzPct val="100000"/>
              <a:buFont typeface="Arial" panose="020B0604020202020204" pitchFamily="34" charset="0"/>
              <a:buChar char="•"/>
            </a:pPr>
            <a:r>
              <a:rPr lang="en-GB" sz="2600" dirty="0">
                <a:solidFill>
                  <a:schemeClr val="lt1"/>
                </a:solidFill>
                <a:latin typeface="Calibri"/>
                <a:ea typeface="Calibri"/>
                <a:cs typeface="Calibri"/>
                <a:sym typeface="Calibri"/>
              </a:rPr>
              <a:t>Protecting your online business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descr="etsy_logo_lg_rgb.png"/>
          <p:cNvPicPr preferRelativeResize="0"/>
          <p:nvPr/>
        </p:nvPicPr>
        <p:blipFill>
          <a:blip r:embed="rId3">
            <a:alphaModFix/>
          </a:blip>
          <a:stretch>
            <a:fillRect/>
          </a:stretch>
        </p:blipFill>
        <p:spPr>
          <a:xfrm>
            <a:off x="3528987" y="-151500"/>
            <a:ext cx="2086005" cy="1191625"/>
          </a:xfrm>
          <a:prstGeom prst="rect">
            <a:avLst/>
          </a:prstGeom>
          <a:noFill/>
          <a:ln>
            <a:noFill/>
          </a:ln>
        </p:spPr>
      </p:pic>
      <p:pic>
        <p:nvPicPr>
          <p:cNvPr id="278" name="Shape 278" descr="Screen Shot 2016-04-15 at 13.29.08.png"/>
          <p:cNvPicPr preferRelativeResize="0"/>
          <p:nvPr/>
        </p:nvPicPr>
        <p:blipFill>
          <a:blip r:embed="rId4">
            <a:alphaModFix/>
          </a:blip>
          <a:stretch>
            <a:fillRect/>
          </a:stretch>
        </p:blipFill>
        <p:spPr>
          <a:xfrm>
            <a:off x="1986801" y="892899"/>
            <a:ext cx="5170399" cy="424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p:nvPr/>
        </p:nvSpPr>
        <p:spPr>
          <a:xfrm>
            <a:off x="311700" y="364766"/>
            <a:ext cx="8520600" cy="763500"/>
          </a:xfrm>
          <a:prstGeom prst="rect">
            <a:avLst/>
          </a:prstGeom>
          <a:noFill/>
          <a:ln>
            <a:noFill/>
          </a:ln>
        </p:spPr>
        <p:txBody>
          <a:bodyPr lIns="91425" tIns="91425" rIns="91425" bIns="91425" anchor="t" anchorCtr="0">
            <a:noAutofit/>
          </a:bodyPr>
          <a:lstStyle/>
          <a:p>
            <a:pPr marL="4572000" lvl="0" indent="457200" rtl="0">
              <a:spcBef>
                <a:spcPts val="0"/>
              </a:spcBef>
              <a:buNone/>
            </a:pPr>
            <a:r>
              <a:rPr lang="en" sz="4400">
                <a:solidFill>
                  <a:srgbClr val="000000"/>
                </a:solidFill>
                <a:latin typeface="Calibri"/>
                <a:ea typeface="Calibri"/>
                <a:cs typeface="Calibri"/>
                <a:sym typeface="Calibri"/>
              </a:rPr>
              <a:t>Fees</a:t>
            </a:r>
          </a:p>
        </p:txBody>
      </p:sp>
      <p:sp>
        <p:nvSpPr>
          <p:cNvPr id="284" name="Shape 284"/>
          <p:cNvSpPr txBox="1"/>
          <p:nvPr/>
        </p:nvSpPr>
        <p:spPr>
          <a:xfrm>
            <a:off x="311700" y="1536627"/>
            <a:ext cx="8520600" cy="3280800"/>
          </a:xfrm>
          <a:prstGeom prst="rect">
            <a:avLst/>
          </a:prstGeom>
          <a:noFill/>
          <a:ln>
            <a:noFill/>
          </a:ln>
        </p:spPr>
        <p:txBody>
          <a:bodyPr lIns="91425" tIns="91425" rIns="91425" bIns="91425" anchor="t" anchorCtr="0">
            <a:noAutofit/>
          </a:bodyPr>
          <a:lstStyle/>
          <a:p>
            <a:pPr marL="457200" lvl="0" indent="-228600" rtl="0">
              <a:spcBef>
                <a:spcPts val="0"/>
              </a:spcBef>
              <a:buClr>
                <a:srgbClr val="000000"/>
              </a:buClr>
              <a:buSzPct val="100000"/>
              <a:buChar char="•"/>
            </a:pPr>
            <a:r>
              <a:rPr lang="en" sz="3200">
                <a:solidFill>
                  <a:srgbClr val="000000"/>
                </a:solidFill>
                <a:latin typeface="Calibri"/>
                <a:ea typeface="Calibri"/>
                <a:cs typeface="Calibri"/>
                <a:sym typeface="Calibri"/>
              </a:rPr>
              <a:t>Listing fee of $0.20 USD (~14p) per item that you list for sale on Etsy’s website or mobile apps</a:t>
            </a:r>
          </a:p>
          <a:p>
            <a:pPr marL="457200" lvl="0" indent="-228600" rtl="0">
              <a:spcBef>
                <a:spcPts val="0"/>
              </a:spcBef>
              <a:buClr>
                <a:srgbClr val="000000"/>
              </a:buClr>
              <a:buSzPct val="100000"/>
              <a:buChar char="•"/>
            </a:pPr>
            <a:r>
              <a:rPr lang="en" sz="3200">
                <a:solidFill>
                  <a:srgbClr val="000000"/>
                </a:solidFill>
                <a:latin typeface="Calibri"/>
                <a:ea typeface="Calibri"/>
                <a:cs typeface="Calibri"/>
                <a:sym typeface="Calibri"/>
              </a:rPr>
              <a:t>You will be charged a transaction fee of 3.5% of the item price when it sells</a:t>
            </a:r>
          </a:p>
        </p:txBody>
      </p:sp>
      <p:pic>
        <p:nvPicPr>
          <p:cNvPr id="285" name="Shape 285" descr="etsy_logo_lg_rgb.png"/>
          <p:cNvPicPr preferRelativeResize="0"/>
          <p:nvPr/>
        </p:nvPicPr>
        <p:blipFill>
          <a:blip r:embed="rId3">
            <a:alphaModFix/>
          </a:blip>
          <a:stretch>
            <a:fillRect/>
          </a:stretch>
        </p:blipFill>
        <p:spPr>
          <a:xfrm>
            <a:off x="2726313" y="-21738"/>
            <a:ext cx="2689935" cy="15366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p:nvPr/>
        </p:nvSpPr>
        <p:spPr>
          <a:xfrm>
            <a:off x="317693" y="301301"/>
            <a:ext cx="8759100" cy="622499"/>
          </a:xfrm>
          <a:prstGeom prst="rect">
            <a:avLst/>
          </a:prstGeom>
          <a:noFill/>
          <a:ln>
            <a:noFill/>
          </a:ln>
        </p:spPr>
        <p:txBody>
          <a:bodyPr lIns="91425" tIns="91425" rIns="91425" bIns="91425" anchor="t" anchorCtr="0">
            <a:noAutofit/>
          </a:bodyPr>
          <a:lstStyle/>
          <a:p>
            <a:pPr lvl="0" algn="ctr" rtl="0">
              <a:spcBef>
                <a:spcPts val="0"/>
              </a:spcBef>
              <a:buNone/>
            </a:pPr>
            <a:r>
              <a:rPr lang="en" sz="4000" dirty="0">
                <a:solidFill>
                  <a:srgbClr val="000000"/>
                </a:solidFill>
                <a:latin typeface="Calibri"/>
                <a:ea typeface="Calibri"/>
                <a:cs typeface="Calibri"/>
                <a:sym typeface="Calibri"/>
              </a:rPr>
              <a:t>Who may		be a good fit for?</a:t>
            </a:r>
          </a:p>
          <a:p>
            <a:pPr lvl="0" algn="ctr" rtl="0">
              <a:spcBef>
                <a:spcPts val="0"/>
              </a:spcBef>
              <a:buNone/>
            </a:pPr>
            <a:endParaRPr sz="4400" dirty="0">
              <a:solidFill>
                <a:srgbClr val="000000"/>
              </a:solidFill>
              <a:latin typeface="Calibri"/>
              <a:ea typeface="Calibri"/>
              <a:cs typeface="Calibri"/>
              <a:sym typeface="Calibri"/>
            </a:endParaRPr>
          </a:p>
        </p:txBody>
      </p:sp>
      <p:sp>
        <p:nvSpPr>
          <p:cNvPr id="291" name="Shape 291"/>
          <p:cNvSpPr txBox="1"/>
          <p:nvPr/>
        </p:nvSpPr>
        <p:spPr>
          <a:xfrm>
            <a:off x="317693" y="1222493"/>
            <a:ext cx="8759100" cy="3712800"/>
          </a:xfrm>
          <a:prstGeom prst="rect">
            <a:avLst/>
          </a:prstGeom>
          <a:noFill/>
          <a:ln>
            <a:noFill/>
          </a:ln>
        </p:spPr>
        <p:txBody>
          <a:bodyPr lIns="91425" tIns="91425" rIns="91425" bIns="91425" anchor="t" anchorCtr="0">
            <a:noAutofit/>
          </a:bodyPr>
          <a:lstStyle/>
          <a:p>
            <a:pPr marL="457200" lvl="0" indent="-419100" rtl="0">
              <a:spcBef>
                <a:spcPts val="0"/>
              </a:spcBef>
              <a:buClr>
                <a:srgbClr val="000000"/>
              </a:buClr>
              <a:buSzPct val="100000"/>
              <a:buChar char="•"/>
            </a:pPr>
            <a:r>
              <a:rPr lang="en" sz="3000" dirty="0">
                <a:solidFill>
                  <a:srgbClr val="000000"/>
                </a:solidFill>
                <a:latin typeface="Calibri"/>
                <a:ea typeface="Calibri"/>
                <a:cs typeface="Calibri"/>
                <a:sym typeface="Calibri"/>
              </a:rPr>
              <a:t>Highly niche </a:t>
            </a:r>
          </a:p>
          <a:p>
            <a:pPr marL="457200" lvl="0" indent="-419100" rtl="0">
              <a:spcBef>
                <a:spcPts val="0"/>
              </a:spcBef>
              <a:buClr>
                <a:srgbClr val="000000"/>
              </a:buClr>
              <a:buSzPct val="100000"/>
              <a:buChar char="•"/>
            </a:pPr>
            <a:r>
              <a:rPr lang="en" sz="3000" dirty="0">
                <a:solidFill>
                  <a:srgbClr val="000000"/>
                </a:solidFill>
                <a:latin typeface="Calibri"/>
                <a:ea typeface="Calibri"/>
                <a:cs typeface="Calibri"/>
                <a:sym typeface="Calibri"/>
              </a:rPr>
              <a:t>Dominated by homemade and craft items  </a:t>
            </a:r>
          </a:p>
          <a:p>
            <a:pPr marL="457200" lvl="0" indent="-419100" rtl="0">
              <a:spcBef>
                <a:spcPts val="0"/>
              </a:spcBef>
              <a:buClr>
                <a:srgbClr val="000000"/>
              </a:buClr>
              <a:buSzPct val="100000"/>
              <a:buChar char="•"/>
            </a:pPr>
            <a:r>
              <a:rPr lang="en" sz="3000" dirty="0">
                <a:solidFill>
                  <a:srgbClr val="000000"/>
                </a:solidFill>
                <a:latin typeface="Calibri"/>
                <a:ea typeface="Calibri"/>
                <a:cs typeface="Calibri"/>
                <a:sym typeface="Calibri"/>
              </a:rPr>
              <a:t>More options available for customisable products</a:t>
            </a:r>
          </a:p>
          <a:p>
            <a:pPr marL="457200" lvl="0" indent="-419100" rtl="0">
              <a:spcBef>
                <a:spcPts val="0"/>
              </a:spcBef>
              <a:buClr>
                <a:srgbClr val="000000"/>
              </a:buClr>
              <a:buSzPct val="100000"/>
              <a:buChar char="•"/>
            </a:pPr>
            <a:r>
              <a:rPr lang="en" sz="3000" dirty="0">
                <a:solidFill>
                  <a:srgbClr val="000000"/>
                </a:solidFill>
                <a:latin typeface="Calibri"/>
                <a:ea typeface="Calibri"/>
                <a:cs typeface="Calibri"/>
                <a:sym typeface="Calibri"/>
              </a:rPr>
              <a:t>Focuses on the visual aspect of the product</a:t>
            </a:r>
          </a:p>
          <a:p>
            <a:pPr marL="457200" lvl="0" indent="-419100" rtl="0">
              <a:spcBef>
                <a:spcPts val="0"/>
              </a:spcBef>
              <a:buClr>
                <a:srgbClr val="000000"/>
              </a:buClr>
              <a:buSzPct val="100000"/>
              <a:buChar char="•"/>
            </a:pPr>
            <a:r>
              <a:rPr lang="en" sz="3000" dirty="0">
                <a:solidFill>
                  <a:srgbClr val="000000"/>
                </a:solidFill>
                <a:latin typeface="Calibri"/>
                <a:ea typeface="Calibri"/>
                <a:cs typeface="Calibri"/>
                <a:sym typeface="Calibri"/>
              </a:rPr>
              <a:t>Pricing is simple, and fixed </a:t>
            </a:r>
          </a:p>
          <a:p>
            <a:pPr marL="457200" lvl="0" indent="-419100" rtl="0">
              <a:spcBef>
                <a:spcPts val="0"/>
              </a:spcBef>
              <a:buClr>
                <a:srgbClr val="000000"/>
              </a:buClr>
              <a:buSzPct val="100000"/>
              <a:buChar char="•"/>
            </a:pPr>
            <a:r>
              <a:rPr lang="en" sz="3000" dirty="0">
                <a:solidFill>
                  <a:srgbClr val="000000"/>
                </a:solidFill>
                <a:latin typeface="Calibri"/>
                <a:ea typeface="Calibri"/>
                <a:cs typeface="Calibri"/>
                <a:sym typeface="Calibri"/>
              </a:rPr>
              <a:t>Selling smaller volumes of low cost items may not be as profitable because of the listing fees</a:t>
            </a:r>
          </a:p>
        </p:txBody>
      </p:sp>
      <p:pic>
        <p:nvPicPr>
          <p:cNvPr id="292" name="Shape 292" descr="etsy_logo_lg_rgb.png"/>
          <p:cNvPicPr preferRelativeResize="0"/>
          <p:nvPr/>
        </p:nvPicPr>
        <p:blipFill>
          <a:blip r:embed="rId3">
            <a:alphaModFix/>
          </a:blip>
          <a:stretch>
            <a:fillRect/>
          </a:stretch>
        </p:blipFill>
        <p:spPr>
          <a:xfrm>
            <a:off x="2975050" y="301300"/>
            <a:ext cx="1824650" cy="8675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Shape 297"/>
          <p:cNvPicPr preferRelativeResize="0"/>
          <p:nvPr/>
        </p:nvPicPr>
        <p:blipFill rotWithShape="1">
          <a:blip r:embed="rId3">
            <a:alphaModFix/>
          </a:blip>
          <a:srcRect t="24998" b="24883"/>
          <a:stretch/>
        </p:blipFill>
        <p:spPr>
          <a:xfrm>
            <a:off x="3993153" y="113450"/>
            <a:ext cx="1965840" cy="867078"/>
          </a:xfrm>
          <a:prstGeom prst="rect">
            <a:avLst/>
          </a:prstGeom>
          <a:noFill/>
          <a:ln>
            <a:noFill/>
          </a:ln>
        </p:spPr>
      </p:pic>
      <p:pic>
        <p:nvPicPr>
          <p:cNvPr id="298" name="Shape 298" descr="EBay_logo.svg.png"/>
          <p:cNvPicPr preferRelativeResize="0"/>
          <p:nvPr/>
        </p:nvPicPr>
        <p:blipFill>
          <a:blip r:embed="rId4">
            <a:alphaModFix/>
          </a:blip>
          <a:stretch>
            <a:fillRect/>
          </a:stretch>
        </p:blipFill>
        <p:spPr>
          <a:xfrm>
            <a:off x="284995" y="323988"/>
            <a:ext cx="3261252" cy="1146310"/>
          </a:xfrm>
          <a:prstGeom prst="rect">
            <a:avLst/>
          </a:prstGeom>
          <a:noFill/>
          <a:ln>
            <a:noFill/>
          </a:ln>
        </p:spPr>
      </p:pic>
      <p:pic>
        <p:nvPicPr>
          <p:cNvPr id="299" name="Shape 299" descr="tumblr_mog1l3oF4G1svlv8bo1_250.png"/>
          <p:cNvPicPr preferRelativeResize="0"/>
          <p:nvPr/>
        </p:nvPicPr>
        <p:blipFill>
          <a:blip r:embed="rId5">
            <a:alphaModFix/>
          </a:blip>
          <a:stretch>
            <a:fillRect/>
          </a:stretch>
        </p:blipFill>
        <p:spPr>
          <a:xfrm>
            <a:off x="89975" y="1667640"/>
            <a:ext cx="3029779" cy="666640"/>
          </a:xfrm>
          <a:prstGeom prst="rect">
            <a:avLst/>
          </a:prstGeom>
          <a:noFill/>
          <a:ln>
            <a:noFill/>
          </a:ln>
        </p:spPr>
      </p:pic>
      <p:pic>
        <p:nvPicPr>
          <p:cNvPr id="300" name="Shape 300" descr="etsy_logo_lg_rgb.png"/>
          <p:cNvPicPr preferRelativeResize="0"/>
          <p:nvPr/>
        </p:nvPicPr>
        <p:blipFill>
          <a:blip r:embed="rId6">
            <a:alphaModFix/>
          </a:blip>
          <a:stretch>
            <a:fillRect/>
          </a:stretch>
        </p:blipFill>
        <p:spPr>
          <a:xfrm>
            <a:off x="3206055" y="980527"/>
            <a:ext cx="2692628" cy="1353763"/>
          </a:xfrm>
          <a:prstGeom prst="rect">
            <a:avLst/>
          </a:prstGeom>
          <a:noFill/>
          <a:ln>
            <a:noFill/>
          </a:ln>
        </p:spPr>
      </p:pic>
      <p:pic>
        <p:nvPicPr>
          <p:cNvPr id="301" name="Shape 301"/>
          <p:cNvPicPr preferRelativeResize="0"/>
          <p:nvPr/>
        </p:nvPicPr>
        <p:blipFill>
          <a:blip r:embed="rId7">
            <a:alphaModFix/>
          </a:blip>
          <a:stretch>
            <a:fillRect/>
          </a:stretch>
        </p:blipFill>
        <p:spPr>
          <a:xfrm>
            <a:off x="6240626" y="417085"/>
            <a:ext cx="2440840" cy="2148225"/>
          </a:xfrm>
          <a:prstGeom prst="rect">
            <a:avLst/>
          </a:prstGeom>
          <a:noFill/>
          <a:ln>
            <a:noFill/>
          </a:ln>
        </p:spPr>
      </p:pic>
      <p:pic>
        <p:nvPicPr>
          <p:cNvPr id="302" name="Shape 302"/>
          <p:cNvPicPr preferRelativeResize="0"/>
          <p:nvPr/>
        </p:nvPicPr>
        <p:blipFill>
          <a:blip r:embed="rId8">
            <a:alphaModFix/>
          </a:blip>
          <a:stretch>
            <a:fillRect/>
          </a:stretch>
        </p:blipFill>
        <p:spPr>
          <a:xfrm>
            <a:off x="3727900" y="2671823"/>
            <a:ext cx="5348874" cy="1057329"/>
          </a:xfrm>
          <a:prstGeom prst="rect">
            <a:avLst/>
          </a:prstGeom>
          <a:noFill/>
          <a:ln>
            <a:noFill/>
          </a:ln>
        </p:spPr>
      </p:pic>
      <p:pic>
        <p:nvPicPr>
          <p:cNvPr id="303" name="Shape 303"/>
          <p:cNvPicPr preferRelativeResize="0"/>
          <p:nvPr/>
        </p:nvPicPr>
        <p:blipFill>
          <a:blip r:embed="rId9">
            <a:alphaModFix/>
          </a:blip>
          <a:stretch>
            <a:fillRect/>
          </a:stretch>
        </p:blipFill>
        <p:spPr>
          <a:xfrm>
            <a:off x="4121646" y="3835666"/>
            <a:ext cx="4810343" cy="1057329"/>
          </a:xfrm>
          <a:prstGeom prst="rect">
            <a:avLst/>
          </a:prstGeom>
          <a:noFill/>
          <a:ln>
            <a:noFill/>
          </a:ln>
        </p:spPr>
      </p:pic>
      <p:pic>
        <p:nvPicPr>
          <p:cNvPr id="304" name="Shape 304"/>
          <p:cNvPicPr preferRelativeResize="0"/>
          <p:nvPr/>
        </p:nvPicPr>
        <p:blipFill>
          <a:blip r:embed="rId10">
            <a:alphaModFix/>
          </a:blip>
          <a:stretch>
            <a:fillRect/>
          </a:stretch>
        </p:blipFill>
        <p:spPr>
          <a:xfrm>
            <a:off x="687159" y="3729153"/>
            <a:ext cx="3261262" cy="1414346"/>
          </a:xfrm>
          <a:prstGeom prst="rect">
            <a:avLst/>
          </a:prstGeom>
          <a:noFill/>
          <a:ln>
            <a:noFill/>
          </a:ln>
        </p:spPr>
      </p:pic>
      <p:pic>
        <p:nvPicPr>
          <p:cNvPr id="305" name="Shape 305"/>
          <p:cNvPicPr preferRelativeResize="0"/>
          <p:nvPr/>
        </p:nvPicPr>
        <p:blipFill>
          <a:blip r:embed="rId11">
            <a:alphaModFix/>
          </a:blip>
          <a:stretch>
            <a:fillRect/>
          </a:stretch>
        </p:blipFill>
        <p:spPr>
          <a:xfrm>
            <a:off x="831448" y="2354836"/>
            <a:ext cx="2530649" cy="13537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p:nvPr/>
        </p:nvSpPr>
        <p:spPr>
          <a:xfrm>
            <a:off x="318611" y="180866"/>
            <a:ext cx="8667600" cy="1191600"/>
          </a:xfrm>
          <a:prstGeom prst="rect">
            <a:avLst/>
          </a:prstGeom>
          <a:noFill/>
          <a:ln>
            <a:noFill/>
          </a:ln>
        </p:spPr>
        <p:txBody>
          <a:bodyPr lIns="91425" tIns="91425" rIns="91425" bIns="91425" anchor="ctr" anchorCtr="0">
            <a:noAutofit/>
          </a:bodyPr>
          <a:lstStyle/>
          <a:p>
            <a:pPr lvl="0" algn="ctr" rtl="0">
              <a:spcBef>
                <a:spcPts val="0"/>
              </a:spcBef>
              <a:buNone/>
            </a:pPr>
            <a:r>
              <a:rPr lang="en" sz="4200" dirty="0">
                <a:solidFill>
                  <a:srgbClr val="000000"/>
                </a:solidFill>
                <a:latin typeface="Calibri"/>
                <a:ea typeface="Calibri"/>
                <a:cs typeface="Calibri"/>
                <a:sym typeface="Calibri"/>
              </a:rPr>
              <a:t>Integrating your e-commerce with a marketplace</a:t>
            </a:r>
          </a:p>
        </p:txBody>
      </p:sp>
      <p:sp>
        <p:nvSpPr>
          <p:cNvPr id="311" name="Shape 311"/>
          <p:cNvSpPr txBox="1"/>
          <p:nvPr/>
        </p:nvSpPr>
        <p:spPr>
          <a:xfrm>
            <a:off x="318611" y="1434442"/>
            <a:ext cx="8667600" cy="2284002"/>
          </a:xfrm>
          <a:prstGeom prst="rect">
            <a:avLst/>
          </a:prstGeom>
          <a:noFill/>
          <a:ln>
            <a:noFill/>
          </a:ln>
        </p:spPr>
        <p:txBody>
          <a:bodyPr lIns="91425" tIns="91425" rIns="91425" bIns="91425" anchor="t" anchorCtr="0">
            <a:noAutofit/>
          </a:bodyPr>
          <a:lstStyle/>
          <a:p>
            <a:pPr lvl="0" rtl="0">
              <a:buNone/>
            </a:pPr>
            <a:r>
              <a:rPr lang="en" sz="2400" dirty="0">
                <a:solidFill>
                  <a:srgbClr val="000000"/>
                </a:solidFill>
                <a:latin typeface="Calibri"/>
                <a:ea typeface="Calibri"/>
                <a:cs typeface="Calibri"/>
                <a:sym typeface="Calibri"/>
              </a:rPr>
              <a:t>Some platforms give the option of integrating with a marketplace (or sometime multiple).</a:t>
            </a:r>
          </a:p>
          <a:p>
            <a:pPr lvl="0" rtl="0">
              <a:buNone/>
            </a:pPr>
            <a:endParaRPr sz="2400" dirty="0">
              <a:latin typeface="Calibri"/>
              <a:ea typeface="Calibri"/>
              <a:cs typeface="Calibri"/>
              <a:sym typeface="Calibri"/>
            </a:endParaRPr>
          </a:p>
          <a:p>
            <a:pPr lvl="0" rtl="0">
              <a:buNone/>
            </a:pPr>
            <a:r>
              <a:rPr lang="en" sz="2400" dirty="0">
                <a:solidFill>
                  <a:srgbClr val="000000"/>
                </a:solidFill>
                <a:latin typeface="Calibri"/>
                <a:ea typeface="Calibri"/>
                <a:cs typeface="Calibri"/>
                <a:sym typeface="Calibri"/>
              </a:rPr>
              <a:t>For example, you may want to manage your stock via your own web presence - but also list your products on a marketplace, like Amazon.</a:t>
            </a:r>
          </a:p>
        </p:txBody>
      </p:sp>
      <p:grpSp>
        <p:nvGrpSpPr>
          <p:cNvPr id="312" name="Shape 312"/>
          <p:cNvGrpSpPr/>
          <p:nvPr/>
        </p:nvGrpSpPr>
        <p:grpSpPr>
          <a:xfrm>
            <a:off x="3481775" y="3470248"/>
            <a:ext cx="1837857" cy="1673252"/>
            <a:chOff x="6083300" y="4742174"/>
            <a:chExt cx="1923249" cy="1846449"/>
          </a:xfrm>
        </p:grpSpPr>
        <p:pic>
          <p:nvPicPr>
            <p:cNvPr id="313" name="Shape 313"/>
            <p:cNvPicPr preferRelativeResize="0"/>
            <p:nvPr/>
          </p:nvPicPr>
          <p:blipFill>
            <a:blip r:embed="rId3">
              <a:alphaModFix/>
            </a:blip>
            <a:stretch>
              <a:fillRect/>
            </a:stretch>
          </p:blipFill>
          <p:spPr>
            <a:xfrm>
              <a:off x="6160100" y="4742174"/>
              <a:ext cx="1846450" cy="1846449"/>
            </a:xfrm>
            <a:prstGeom prst="rect">
              <a:avLst/>
            </a:prstGeom>
            <a:noFill/>
            <a:ln>
              <a:noFill/>
            </a:ln>
          </p:spPr>
        </p:pic>
        <p:pic>
          <p:nvPicPr>
            <p:cNvPr id="314" name="Shape 314" descr="tumblr_mog1l3oF4G1svlv8bo1_250.png"/>
            <p:cNvPicPr preferRelativeResize="0"/>
            <p:nvPr/>
          </p:nvPicPr>
          <p:blipFill>
            <a:blip r:embed="rId4">
              <a:alphaModFix/>
            </a:blip>
            <a:stretch>
              <a:fillRect/>
            </a:stretch>
          </p:blipFill>
          <p:spPr>
            <a:xfrm>
              <a:off x="6083300" y="6224097"/>
              <a:ext cx="1090549" cy="272620"/>
            </a:xfrm>
            <a:prstGeom prst="rect">
              <a:avLst/>
            </a:prstGeom>
            <a:noFill/>
            <a:ln>
              <a:noFill/>
            </a:ln>
          </p:spPr>
        </p:pic>
        <p:pic>
          <p:nvPicPr>
            <p:cNvPr id="315" name="Shape 315" descr="EBay_logo.svg.png"/>
            <p:cNvPicPr preferRelativeResize="0"/>
            <p:nvPr/>
          </p:nvPicPr>
          <p:blipFill>
            <a:blip r:embed="rId5">
              <a:alphaModFix/>
            </a:blip>
            <a:stretch>
              <a:fillRect/>
            </a:stretch>
          </p:blipFill>
          <p:spPr>
            <a:xfrm>
              <a:off x="7256372" y="6176475"/>
              <a:ext cx="622612" cy="248650"/>
            </a:xfrm>
            <a:prstGeom prst="rect">
              <a:avLst/>
            </a:prstGeom>
            <a:noFill/>
            <a:ln>
              <a:noFill/>
            </a:ln>
          </p:spPr>
        </p:pic>
        <p:pic>
          <p:nvPicPr>
            <p:cNvPr id="316" name="Shape 316" descr="2000px-WordPress_logo.svg.png"/>
            <p:cNvPicPr preferRelativeResize="0"/>
            <p:nvPr/>
          </p:nvPicPr>
          <p:blipFill>
            <a:blip r:embed="rId6">
              <a:alphaModFix/>
            </a:blip>
            <a:stretch>
              <a:fillRect/>
            </a:stretch>
          </p:blipFill>
          <p:spPr>
            <a:xfrm>
              <a:off x="6497025" y="4865650"/>
              <a:ext cx="1090550" cy="248649"/>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p:nvPr/>
        </p:nvSpPr>
        <p:spPr>
          <a:xfrm>
            <a:off x="311700" y="295375"/>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Platforms</a:t>
            </a:r>
          </a:p>
        </p:txBody>
      </p:sp>
      <p:pic>
        <p:nvPicPr>
          <p:cNvPr id="322" name="Shape 322" descr="Shopping Cart, Buy, Shopping, ..."/>
          <p:cNvPicPr preferRelativeResize="0"/>
          <p:nvPr/>
        </p:nvPicPr>
        <p:blipFill rotWithShape="1">
          <a:blip r:embed="rId3">
            <a:alphaModFix/>
          </a:blip>
          <a:srcRect b="-4101"/>
          <a:stretch/>
        </p:blipFill>
        <p:spPr>
          <a:xfrm>
            <a:off x="3049225" y="1614399"/>
            <a:ext cx="3045549" cy="33422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p:nvPr/>
        </p:nvSpPr>
        <p:spPr>
          <a:xfrm>
            <a:off x="457200" y="494713"/>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Building your own e-commerce presence</a:t>
            </a:r>
          </a:p>
        </p:txBody>
      </p:sp>
      <p:sp>
        <p:nvSpPr>
          <p:cNvPr id="328" name="Shape 328"/>
          <p:cNvSpPr txBox="1"/>
          <p:nvPr/>
        </p:nvSpPr>
        <p:spPr>
          <a:xfrm>
            <a:off x="457200" y="1914525"/>
            <a:ext cx="8229600" cy="1685925"/>
          </a:xfrm>
          <a:prstGeom prst="rect">
            <a:avLst/>
          </a:prstGeom>
          <a:noFill/>
          <a:ln>
            <a:noFill/>
          </a:ln>
        </p:spPr>
        <p:txBody>
          <a:bodyPr lIns="91425" tIns="91425" rIns="91425" bIns="91425" anchor="t" anchorCtr="0">
            <a:noAutofit/>
          </a:bodyPr>
          <a:lstStyle/>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Marketplace may not be the right fit</a:t>
            </a:r>
          </a:p>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You may choose to build your own online presence</a:t>
            </a:r>
          </a:p>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Advantages and disadvantages </a:t>
            </a:r>
          </a:p>
        </p:txBody>
      </p:sp>
      <p:pic>
        <p:nvPicPr>
          <p:cNvPr id="329" name="Shape 329" descr="... New, Red, Shop, Sticker, ..."/>
          <p:cNvPicPr preferRelativeResize="0"/>
          <p:nvPr/>
        </p:nvPicPr>
        <p:blipFill rotWithShape="1">
          <a:blip r:embed="rId3">
            <a:alphaModFix/>
          </a:blip>
          <a:srcRect r="22209"/>
          <a:stretch/>
        </p:blipFill>
        <p:spPr>
          <a:xfrm>
            <a:off x="6276975" y="3094450"/>
            <a:ext cx="1867873" cy="1734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p:nvPr/>
        </p:nvSpPr>
        <p:spPr>
          <a:xfrm>
            <a:off x="400500" y="91900"/>
            <a:ext cx="8343000" cy="763500"/>
          </a:xfrm>
          <a:prstGeom prst="rect">
            <a:avLst/>
          </a:prstGeom>
          <a:noFill/>
          <a:ln>
            <a:noFill/>
          </a:ln>
        </p:spPr>
        <p:txBody>
          <a:bodyPr lIns="91425" tIns="91425" rIns="91425" bIns="91425" anchor="t" anchorCtr="0">
            <a:noAutofit/>
          </a:bodyPr>
          <a:lstStyle/>
          <a:p>
            <a:pPr lvl="0" algn="ctr" rtl="0">
              <a:spcBef>
                <a:spcPts val="0"/>
              </a:spcBef>
              <a:buNone/>
            </a:pPr>
            <a:r>
              <a:rPr lang="en" sz="4800" dirty="0">
                <a:solidFill>
                  <a:srgbClr val="000000"/>
                </a:solidFill>
                <a:latin typeface="Calibri"/>
                <a:ea typeface="Calibri"/>
                <a:cs typeface="Calibri"/>
                <a:sym typeface="Calibri"/>
              </a:rPr>
              <a:t>Using an integrated </a:t>
            </a:r>
          </a:p>
          <a:p>
            <a:pPr lvl="0" algn="ctr" rtl="0">
              <a:spcBef>
                <a:spcPts val="0"/>
              </a:spcBef>
              <a:buNone/>
            </a:pPr>
            <a:r>
              <a:rPr lang="en" sz="4800" dirty="0">
                <a:solidFill>
                  <a:srgbClr val="000000"/>
                </a:solidFill>
                <a:latin typeface="Calibri"/>
                <a:ea typeface="Calibri"/>
                <a:cs typeface="Calibri"/>
                <a:sym typeface="Calibri"/>
              </a:rPr>
              <a:t>e-commerce solution</a:t>
            </a:r>
          </a:p>
        </p:txBody>
      </p:sp>
      <p:sp>
        <p:nvSpPr>
          <p:cNvPr id="335" name="Shape 335"/>
          <p:cNvSpPr txBox="1"/>
          <p:nvPr/>
        </p:nvSpPr>
        <p:spPr>
          <a:xfrm>
            <a:off x="222900" y="1687174"/>
            <a:ext cx="8520600" cy="3294401"/>
          </a:xfrm>
          <a:prstGeom prst="rect">
            <a:avLst/>
          </a:prstGeom>
          <a:noFill/>
          <a:ln>
            <a:noFill/>
          </a:ln>
        </p:spPr>
        <p:txBody>
          <a:bodyPr lIns="91425" tIns="91425" rIns="91425" bIns="91425" anchor="t" anchorCtr="0">
            <a:noAutofit/>
          </a:bodyPr>
          <a:lstStyle/>
          <a:p>
            <a:pPr marL="457200" lvl="0" indent="-203200" rtl="0">
              <a:spcBef>
                <a:spcPts val="0"/>
              </a:spcBef>
              <a:buClr>
                <a:srgbClr val="000000"/>
              </a:buClr>
              <a:buSzPct val="100000"/>
              <a:buChar char="•"/>
            </a:pPr>
            <a:r>
              <a:rPr lang="en" sz="2200" dirty="0">
                <a:solidFill>
                  <a:srgbClr val="000000"/>
                </a:solidFill>
                <a:latin typeface="Calibri"/>
                <a:ea typeface="Calibri"/>
                <a:cs typeface="Calibri"/>
                <a:sym typeface="Calibri"/>
              </a:rPr>
              <a:t>Allows easy control of stock (so you don’t sell more than you have)</a:t>
            </a:r>
          </a:p>
          <a:p>
            <a:pPr lvl="0" rtl="0">
              <a:spcBef>
                <a:spcPts val="0"/>
              </a:spcBef>
              <a:buNone/>
            </a:pPr>
            <a:endParaRPr sz="2200" dirty="0">
              <a:latin typeface="Calibri"/>
              <a:ea typeface="Calibri"/>
              <a:cs typeface="Calibri"/>
              <a:sym typeface="Calibri"/>
            </a:endParaRPr>
          </a:p>
          <a:p>
            <a:pPr marL="457200" lvl="0" indent="-203200" rtl="0">
              <a:spcBef>
                <a:spcPts val="0"/>
              </a:spcBef>
              <a:buClr>
                <a:srgbClr val="000000"/>
              </a:buClr>
              <a:buSzPct val="100000"/>
              <a:buChar char="•"/>
            </a:pPr>
            <a:r>
              <a:rPr lang="en" sz="2200" dirty="0">
                <a:solidFill>
                  <a:srgbClr val="000000"/>
                </a:solidFill>
                <a:latin typeface="Calibri"/>
                <a:ea typeface="Calibri"/>
                <a:cs typeface="Calibri"/>
                <a:sym typeface="Calibri"/>
              </a:rPr>
              <a:t>Allows you to upload images of your products, set prices, add a description - your product is now available to sell</a:t>
            </a:r>
            <a:br>
              <a:rPr lang="en" sz="2200" dirty="0">
                <a:solidFill>
                  <a:srgbClr val="000000"/>
                </a:solidFill>
                <a:latin typeface="Calibri"/>
                <a:ea typeface="Calibri"/>
                <a:cs typeface="Calibri"/>
                <a:sym typeface="Calibri"/>
              </a:rPr>
            </a:br>
            <a:endParaRPr lang="en" sz="2200" dirty="0">
              <a:solidFill>
                <a:srgbClr val="000000"/>
              </a:solidFill>
              <a:latin typeface="Calibri"/>
              <a:ea typeface="Calibri"/>
              <a:cs typeface="Calibri"/>
              <a:sym typeface="Calibri"/>
            </a:endParaRPr>
          </a:p>
          <a:p>
            <a:pPr marL="457200" lvl="0" indent="-203200" rtl="0">
              <a:spcBef>
                <a:spcPts val="0"/>
              </a:spcBef>
              <a:buClr>
                <a:srgbClr val="000000"/>
              </a:buClr>
              <a:buSzPct val="100000"/>
              <a:buChar char="•"/>
            </a:pPr>
            <a:r>
              <a:rPr lang="en" sz="2200" dirty="0">
                <a:solidFill>
                  <a:srgbClr val="000000"/>
                </a:solidFill>
                <a:latin typeface="Calibri"/>
                <a:ea typeface="Calibri"/>
                <a:cs typeface="Calibri"/>
                <a:sym typeface="Calibri"/>
              </a:rPr>
              <a:t>Usually allows for order management</a:t>
            </a:r>
            <a:br>
              <a:rPr lang="en" sz="2200" dirty="0">
                <a:solidFill>
                  <a:srgbClr val="000000"/>
                </a:solidFill>
                <a:latin typeface="Calibri"/>
                <a:ea typeface="Calibri"/>
                <a:cs typeface="Calibri"/>
                <a:sym typeface="Calibri"/>
              </a:rPr>
            </a:br>
            <a:endParaRPr lang="en" sz="2200" dirty="0">
              <a:solidFill>
                <a:srgbClr val="000000"/>
              </a:solidFill>
              <a:latin typeface="Calibri"/>
              <a:ea typeface="Calibri"/>
              <a:cs typeface="Calibri"/>
              <a:sym typeface="Calibri"/>
            </a:endParaRPr>
          </a:p>
          <a:p>
            <a:pPr marL="457200" lvl="0" indent="-203200" rtl="0">
              <a:spcBef>
                <a:spcPts val="0"/>
              </a:spcBef>
              <a:buClr>
                <a:srgbClr val="000000"/>
              </a:buClr>
              <a:buSzPct val="100000"/>
              <a:buChar char="•"/>
            </a:pPr>
            <a:r>
              <a:rPr lang="en" sz="2200" dirty="0">
                <a:solidFill>
                  <a:srgbClr val="000000"/>
                </a:solidFill>
                <a:latin typeface="Calibri"/>
                <a:ea typeface="Calibri"/>
                <a:cs typeface="Calibri"/>
                <a:sym typeface="Calibri"/>
              </a:rPr>
              <a:t>Allows you to create consistent branding, which means a more pleasant purchasing experience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p:nvPr/>
        </p:nvSpPr>
        <p:spPr>
          <a:xfrm>
            <a:off x="445375" y="1364250"/>
            <a:ext cx="7483500" cy="3574200"/>
          </a:xfrm>
          <a:prstGeom prst="rect">
            <a:avLst/>
          </a:prstGeom>
          <a:noFill/>
          <a:ln>
            <a:noFill/>
          </a:ln>
        </p:spPr>
        <p:txBody>
          <a:bodyPr lIns="91425" tIns="91425" rIns="91425" bIns="91425" anchor="t" anchorCtr="0">
            <a:noAutofit/>
          </a:bodyPr>
          <a:lstStyle/>
          <a:p>
            <a:pPr marL="5969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1.8 million users (2nd quarter of 2015)</a:t>
            </a:r>
          </a:p>
          <a:p>
            <a:pPr marL="5969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Simple, fast way to build an online presence</a:t>
            </a:r>
          </a:p>
          <a:p>
            <a:pPr marL="5969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Not too technical</a:t>
            </a:r>
          </a:p>
          <a:p>
            <a:pPr lvl="0" rtl="0">
              <a:spcBef>
                <a:spcPts val="0"/>
              </a:spcBef>
            </a:pPr>
            <a:endParaRPr lang="en" sz="2400" b="1" dirty="0">
              <a:solidFill>
                <a:srgbClr val="000000"/>
              </a:solidFill>
              <a:latin typeface="Calibri"/>
              <a:ea typeface="Calibri"/>
              <a:cs typeface="Calibri"/>
              <a:sym typeface="Calibri"/>
            </a:endParaRPr>
          </a:p>
          <a:p>
            <a:pPr lvl="0" rtl="0">
              <a:spcBef>
                <a:spcPts val="0"/>
              </a:spcBef>
            </a:pPr>
            <a:r>
              <a:rPr lang="en" sz="2400" b="1" dirty="0">
                <a:solidFill>
                  <a:srgbClr val="000000"/>
                </a:solidFill>
                <a:latin typeface="Calibri"/>
                <a:ea typeface="Calibri"/>
                <a:cs typeface="Calibri"/>
                <a:sym typeface="Calibri"/>
              </a:rPr>
              <a:t>Fees:</a:t>
            </a:r>
          </a:p>
          <a:p>
            <a:pPr marL="5969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$216/year (or $26/month) (~£150/year - or £18/month)</a:t>
            </a:r>
          </a:p>
          <a:p>
            <a:pPr marL="5969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Sell up to 25 Products</a:t>
            </a:r>
          </a:p>
          <a:p>
            <a:pPr marL="5969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2% Sales Transaction Fee</a:t>
            </a:r>
          </a:p>
        </p:txBody>
      </p:sp>
      <p:pic>
        <p:nvPicPr>
          <p:cNvPr id="341" name="Shape 341" descr="squarespace-logo.png"/>
          <p:cNvPicPr preferRelativeResize="0"/>
          <p:nvPr/>
        </p:nvPicPr>
        <p:blipFill>
          <a:blip r:embed="rId3">
            <a:alphaModFix/>
          </a:blip>
          <a:stretch>
            <a:fillRect/>
          </a:stretch>
        </p:blipFill>
        <p:spPr>
          <a:xfrm>
            <a:off x="1687379" y="308275"/>
            <a:ext cx="5970721" cy="9892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Shape 346" descr="dixie-chicks.png">
            <a:hlinkClick r:id="rId3"/>
          </p:cNvPr>
          <p:cNvPicPr preferRelativeResize="0"/>
          <p:nvPr/>
        </p:nvPicPr>
        <p:blipFill>
          <a:blip r:embed="rId4">
            <a:alphaModFix/>
          </a:blip>
          <a:stretch>
            <a:fillRect/>
          </a:stretch>
        </p:blipFill>
        <p:spPr>
          <a:xfrm>
            <a:off x="0" y="1194600"/>
            <a:ext cx="9144000" cy="3463749"/>
          </a:xfrm>
          <a:prstGeom prst="rect">
            <a:avLst/>
          </a:prstGeom>
          <a:noFill/>
          <a:ln>
            <a:noFill/>
          </a:ln>
        </p:spPr>
      </p:pic>
      <p:sp>
        <p:nvSpPr>
          <p:cNvPr id="347" name="Shape 347"/>
          <p:cNvSpPr txBox="1"/>
          <p:nvPr/>
        </p:nvSpPr>
        <p:spPr>
          <a:xfrm>
            <a:off x="551843" y="87175"/>
            <a:ext cx="8139600" cy="879000"/>
          </a:xfrm>
          <a:prstGeom prst="rect">
            <a:avLst/>
          </a:prstGeom>
          <a:noFill/>
          <a:ln>
            <a:noFill/>
          </a:ln>
        </p:spPr>
        <p:txBody>
          <a:bodyPr lIns="91425" tIns="91425" rIns="91425" bIns="91425" anchor="ctr" anchorCtr="0">
            <a:noAutofit/>
          </a:bodyPr>
          <a:lstStyle/>
          <a:p>
            <a:pPr lvl="0" rtl="0">
              <a:spcBef>
                <a:spcPts val="0"/>
              </a:spcBef>
              <a:buNone/>
            </a:pPr>
            <a:r>
              <a:rPr lang="en" sz="4400">
                <a:solidFill>
                  <a:srgbClr val="000000"/>
                </a:solidFill>
                <a:latin typeface="Calibri"/>
                <a:ea typeface="Calibri"/>
                <a:cs typeface="Calibri"/>
                <a:sym typeface="Calibri"/>
              </a:rPr>
              <a:t>Example of </a:t>
            </a:r>
          </a:p>
        </p:txBody>
      </p:sp>
      <p:pic>
        <p:nvPicPr>
          <p:cNvPr id="348" name="Shape 348" descr="squarespace-logo.png"/>
          <p:cNvPicPr preferRelativeResize="0"/>
          <p:nvPr/>
        </p:nvPicPr>
        <p:blipFill>
          <a:blip r:embed="rId5">
            <a:alphaModFix/>
          </a:blip>
          <a:stretch>
            <a:fillRect/>
          </a:stretch>
        </p:blipFill>
        <p:spPr>
          <a:xfrm>
            <a:off x="3067335" y="186194"/>
            <a:ext cx="5015875" cy="7797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106" name="Shape 1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07" name="Shape 107"/>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08" name="Shape 108"/>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109" name="Shape 109"/>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110" name="Shape 110"/>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111" name="Shape 111"/>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112" name="Shape 112"/>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lnSpc>
                <a:spcPct val="150000"/>
              </a:lnSpc>
              <a:spcBef>
                <a:spcPts val="0"/>
              </a:spcBef>
              <a:buClr>
                <a:schemeClr val="dk1"/>
              </a:buClr>
              <a:buSzPct val="30555"/>
              <a:buFont typeface="Arial"/>
              <a:buNone/>
            </a:pPr>
            <a:endParaRPr lang="en" sz="3600" dirty="0">
              <a:solidFill>
                <a:srgbClr val="FFFFFF"/>
              </a:solidFill>
              <a:latin typeface="Calibri"/>
              <a:ea typeface="Calibri"/>
              <a:cs typeface="Calibri"/>
              <a:sym typeface="Calibri"/>
            </a:endParaRPr>
          </a:p>
        </p:txBody>
      </p:sp>
      <p:sp>
        <p:nvSpPr>
          <p:cNvPr id="113" name="Shape 113"/>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114" name="Shape 114"/>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115" name="Shape 115"/>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228574" y="1288918"/>
            <a:ext cx="3981476" cy="1600438"/>
          </a:xfrm>
          <a:prstGeom prst="rect">
            <a:avLst/>
          </a:prstGeom>
          <a:noFill/>
        </p:spPr>
        <p:txBody>
          <a:bodyPr wrap="square" rtlCol="0">
            <a:spAutoFit/>
          </a:bodyPr>
          <a:lstStyle/>
          <a:p>
            <a:r>
              <a:rPr lang="en" sz="4200" dirty="0">
                <a:solidFill>
                  <a:srgbClr val="FFFFFF"/>
                </a:solidFill>
                <a:latin typeface="Calibri"/>
                <a:ea typeface="Calibri"/>
                <a:cs typeface="Calibri"/>
                <a:sym typeface="Calibri"/>
              </a:rPr>
              <a:t>Benefits of </a:t>
            </a:r>
            <a:r>
              <a:rPr lang="en-GB" sz="4200" dirty="0">
                <a:solidFill>
                  <a:srgbClr val="FFFFFF"/>
                </a:solidFill>
                <a:latin typeface="Calibri"/>
                <a:ea typeface="Calibri"/>
                <a:cs typeface="Calibri"/>
                <a:sym typeface="Calibri"/>
              </a:rPr>
              <a:t>s</a:t>
            </a:r>
            <a:r>
              <a:rPr lang="en" sz="4200" dirty="0">
                <a:solidFill>
                  <a:srgbClr val="FFFFFF"/>
                </a:solidFill>
                <a:latin typeface="Calibri"/>
                <a:ea typeface="Calibri"/>
                <a:cs typeface="Calibri"/>
                <a:sym typeface="Calibri"/>
              </a:rPr>
              <a:t>elling </a:t>
            </a:r>
            <a:r>
              <a:rPr lang="en-GB" sz="4200" dirty="0">
                <a:solidFill>
                  <a:srgbClr val="FFFFFF"/>
                </a:solidFill>
                <a:latin typeface="Calibri"/>
                <a:ea typeface="Calibri"/>
                <a:cs typeface="Calibri"/>
                <a:sym typeface="Calibri"/>
              </a:rPr>
              <a:t>o</a:t>
            </a:r>
            <a:r>
              <a:rPr lang="en" sz="4200" dirty="0">
                <a:solidFill>
                  <a:srgbClr val="FFFFFF"/>
                </a:solidFill>
                <a:latin typeface="Calibri"/>
                <a:ea typeface="Calibri"/>
                <a:cs typeface="Calibri"/>
                <a:sym typeface="Calibri"/>
              </a:rPr>
              <a:t>nline</a:t>
            </a:r>
          </a:p>
          <a:p>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p:nvPr/>
        </p:nvSpPr>
        <p:spPr>
          <a:xfrm>
            <a:off x="316829" y="363023"/>
            <a:ext cx="8724900" cy="598500"/>
          </a:xfrm>
          <a:prstGeom prst="rect">
            <a:avLst/>
          </a:prstGeom>
          <a:noFill/>
          <a:ln>
            <a:noFill/>
          </a:ln>
        </p:spPr>
        <p:txBody>
          <a:bodyPr lIns="91425" tIns="91425" rIns="91425" bIns="91425" anchor="t" anchorCtr="0">
            <a:noAutofit/>
          </a:bodyPr>
          <a:lstStyle/>
          <a:p>
            <a:pPr lvl="0" algn="ctr" rtl="0">
              <a:spcBef>
                <a:spcPts val="0"/>
              </a:spcBef>
              <a:buNone/>
            </a:pPr>
            <a:r>
              <a:rPr lang="en" sz="3400" dirty="0">
                <a:solidFill>
                  <a:srgbClr val="000000"/>
                </a:solidFill>
                <a:latin typeface="Calibri"/>
                <a:ea typeface="Calibri"/>
                <a:cs typeface="Calibri"/>
                <a:sym typeface="Calibri"/>
              </a:rPr>
              <a:t>Who may SquareSpace be a good fit for?</a:t>
            </a:r>
          </a:p>
          <a:p>
            <a:pPr lvl="0" algn="ctr" rtl="0">
              <a:spcBef>
                <a:spcPts val="0"/>
              </a:spcBef>
              <a:buNone/>
            </a:pPr>
            <a:endParaRPr sz="4400" dirty="0">
              <a:solidFill>
                <a:srgbClr val="000000"/>
              </a:solidFill>
              <a:latin typeface="Calibri"/>
              <a:ea typeface="Calibri"/>
              <a:cs typeface="Calibri"/>
              <a:sym typeface="Calibri"/>
            </a:endParaRPr>
          </a:p>
        </p:txBody>
      </p:sp>
      <p:sp>
        <p:nvSpPr>
          <p:cNvPr id="354" name="Shape 354"/>
          <p:cNvSpPr txBox="1"/>
          <p:nvPr/>
        </p:nvSpPr>
        <p:spPr>
          <a:xfrm>
            <a:off x="316829" y="1104749"/>
            <a:ext cx="8724900" cy="2638576"/>
          </a:xfrm>
          <a:prstGeom prst="rect">
            <a:avLst/>
          </a:prstGeom>
          <a:noFill/>
          <a:ln>
            <a:noFill/>
          </a:ln>
        </p:spPr>
        <p:txBody>
          <a:bodyPr lIns="91425" tIns="91425" rIns="91425" bIns="91425" anchor="t" anchorCtr="0">
            <a:noAutofit/>
          </a:bodyPr>
          <a:lstStyle/>
          <a:p>
            <a:pPr marL="457200" lvl="0" indent="-419100" rtl="0">
              <a:spcBef>
                <a:spcPts val="0"/>
              </a:spcBef>
              <a:buClr>
                <a:srgbClr val="000000"/>
              </a:buClr>
              <a:buSzPct val="100000"/>
              <a:buChar char="•"/>
            </a:pPr>
            <a:r>
              <a:rPr lang="en" sz="2600" dirty="0">
                <a:solidFill>
                  <a:srgbClr val="000000"/>
                </a:solidFill>
                <a:latin typeface="Calibri"/>
                <a:ea typeface="Calibri"/>
                <a:cs typeface="Calibri"/>
                <a:sym typeface="Calibri"/>
              </a:rPr>
              <a:t>Makes it easy to create a website</a:t>
            </a:r>
          </a:p>
          <a:p>
            <a:pPr marL="457200" lvl="0" indent="-419100" rtl="0">
              <a:spcBef>
                <a:spcPts val="0"/>
              </a:spcBef>
              <a:buClr>
                <a:srgbClr val="000000"/>
              </a:buClr>
              <a:buSzPct val="100000"/>
              <a:buChar char="•"/>
            </a:pPr>
            <a:r>
              <a:rPr lang="en" sz="2600" dirty="0">
                <a:solidFill>
                  <a:srgbClr val="000000"/>
                </a:solidFill>
                <a:latin typeface="Calibri"/>
                <a:ea typeface="Calibri"/>
                <a:cs typeface="Calibri"/>
                <a:sym typeface="Calibri"/>
              </a:rPr>
              <a:t>Those looking for functionality provided in a smooth, fast and structured way</a:t>
            </a:r>
          </a:p>
          <a:p>
            <a:pPr marL="342900" lvl="0" indent="-139700" rtl="0">
              <a:spcBef>
                <a:spcPts val="0"/>
              </a:spcBef>
              <a:buNone/>
            </a:pPr>
            <a:endParaRPr sz="2600" dirty="0">
              <a:solidFill>
                <a:srgbClr val="000000"/>
              </a:solidFill>
              <a:latin typeface="Calibri"/>
              <a:ea typeface="Calibri"/>
              <a:cs typeface="Calibri"/>
              <a:sym typeface="Calibri"/>
            </a:endParaRPr>
          </a:p>
          <a:p>
            <a:pPr lvl="0" rtl="0">
              <a:spcBef>
                <a:spcPts val="0"/>
              </a:spcBef>
              <a:buNone/>
            </a:pPr>
            <a:r>
              <a:rPr lang="en" sz="2600" dirty="0">
                <a:solidFill>
                  <a:srgbClr val="000000"/>
                </a:solidFill>
                <a:latin typeface="Calibri"/>
                <a:ea typeface="Calibri"/>
                <a:cs typeface="Calibri"/>
                <a:sym typeface="Calibri"/>
              </a:rPr>
              <a:t>If you’re likely to want more functionality to be added, it’s worth assessing all the options.</a:t>
            </a:r>
          </a:p>
        </p:txBody>
      </p:sp>
      <p:pic>
        <p:nvPicPr>
          <p:cNvPr id="355" name="Shape 355" descr="squarespace-logo.png"/>
          <p:cNvPicPr preferRelativeResize="0"/>
          <p:nvPr/>
        </p:nvPicPr>
        <p:blipFill>
          <a:blip r:embed="rId3">
            <a:alphaModFix/>
          </a:blip>
          <a:stretch>
            <a:fillRect/>
          </a:stretch>
        </p:blipFill>
        <p:spPr>
          <a:xfrm>
            <a:off x="2052637" y="3886551"/>
            <a:ext cx="4919664" cy="842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p:nvPr/>
        </p:nvSpPr>
        <p:spPr>
          <a:xfrm>
            <a:off x="233000" y="1455479"/>
            <a:ext cx="8421000" cy="3164146"/>
          </a:xfrm>
          <a:prstGeom prst="rect">
            <a:avLst/>
          </a:prstGeom>
          <a:noFill/>
          <a:ln>
            <a:noFill/>
          </a:ln>
        </p:spPr>
        <p:txBody>
          <a:bodyPr lIns="91425" tIns="91425" rIns="91425" bIns="91425" anchor="t" anchorCtr="0">
            <a:noAutofit/>
          </a:bodyPr>
          <a:lstStyle/>
          <a:p>
            <a:pPr marL="596900" lvl="0" indent="-342900" rtl="0">
              <a:spcBef>
                <a:spcPts val="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37.5 million users [of the software] (4th quarter of 2015)</a:t>
            </a:r>
          </a:p>
          <a:p>
            <a:pPr marL="596900" lvl="0" indent="-342900" rtl="0">
              <a:spcBef>
                <a:spcPts val="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E.g Woocommerce as a plugin (enhances the functionality of WordPress to include e-commerce).</a:t>
            </a:r>
          </a:p>
          <a:p>
            <a:pPr marL="596900" lvl="0" indent="-342900" rtl="0">
              <a:spcBef>
                <a:spcPts val="0"/>
              </a:spcBef>
              <a:buClr>
                <a:srgbClr val="000000"/>
              </a:buClr>
              <a:buSzPct val="100000"/>
              <a:buFont typeface="Arial" panose="020B0604020202020204" pitchFamily="34" charset="0"/>
              <a:buChar char="•"/>
            </a:pPr>
            <a:r>
              <a:rPr lang="en" sz="2600" dirty="0">
                <a:solidFill>
                  <a:srgbClr val="000000"/>
                </a:solidFill>
                <a:latin typeface="Calibri"/>
                <a:ea typeface="Calibri"/>
                <a:cs typeface="Calibri"/>
                <a:sym typeface="Calibri"/>
              </a:rPr>
              <a:t>Several options for integration with a payment solution - most popular is PayPal</a:t>
            </a:r>
          </a:p>
          <a:p>
            <a:pPr marL="584200" lvl="0" indent="-342900" rtl="0">
              <a:spcBef>
                <a:spcPts val="0"/>
              </a:spcBef>
              <a:buClr>
                <a:srgbClr val="000000"/>
              </a:buClr>
              <a:buSzPct val="107142"/>
              <a:buFont typeface="Arial" panose="020B0604020202020204" pitchFamily="34" charset="0"/>
              <a:buChar char="•"/>
            </a:pPr>
            <a:r>
              <a:rPr lang="en" sz="2600" dirty="0">
                <a:solidFill>
                  <a:srgbClr val="000000"/>
                </a:solidFill>
                <a:latin typeface="Calibri"/>
                <a:ea typeface="Calibri"/>
                <a:cs typeface="Calibri"/>
                <a:sym typeface="Calibri"/>
              </a:rPr>
              <a:t>PayPal fees range from 1.9% + 20p per domestic transaction to 3.4% + 20p</a:t>
            </a:r>
            <a:br>
              <a:rPr lang="en" sz="3200" dirty="0">
                <a:solidFill>
                  <a:srgbClr val="000000"/>
                </a:solidFill>
                <a:latin typeface="Calibri"/>
                <a:ea typeface="Calibri"/>
                <a:cs typeface="Calibri"/>
                <a:sym typeface="Calibri"/>
              </a:rPr>
            </a:br>
            <a:endParaRPr lang="en" sz="3200" dirty="0">
              <a:solidFill>
                <a:srgbClr val="000000"/>
              </a:solidFill>
              <a:latin typeface="Calibri"/>
              <a:ea typeface="Calibri"/>
              <a:cs typeface="Calibri"/>
              <a:sym typeface="Calibri"/>
            </a:endParaRPr>
          </a:p>
          <a:p>
            <a:pPr marL="457200" lvl="0" indent="-25400" rtl="0">
              <a:spcBef>
                <a:spcPts val="0"/>
              </a:spcBef>
              <a:buNone/>
            </a:pPr>
            <a:endParaRPr sz="3200" dirty="0">
              <a:solidFill>
                <a:srgbClr val="000000"/>
              </a:solidFill>
              <a:latin typeface="Calibri"/>
              <a:ea typeface="Calibri"/>
              <a:cs typeface="Calibri"/>
              <a:sym typeface="Calibri"/>
            </a:endParaRPr>
          </a:p>
        </p:txBody>
      </p:sp>
      <p:pic>
        <p:nvPicPr>
          <p:cNvPr id="361" name="Shape 361" descr="2000px-WordPress_logo.svg.png"/>
          <p:cNvPicPr preferRelativeResize="0"/>
          <p:nvPr/>
        </p:nvPicPr>
        <p:blipFill>
          <a:blip r:embed="rId3">
            <a:alphaModFix/>
          </a:blip>
          <a:stretch>
            <a:fillRect/>
          </a:stretch>
        </p:blipFill>
        <p:spPr>
          <a:xfrm>
            <a:off x="2533487" y="445205"/>
            <a:ext cx="3820025" cy="8709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p:nvPr/>
        </p:nvSpPr>
        <p:spPr>
          <a:xfrm>
            <a:off x="457200" y="1222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000000"/>
                </a:solidFill>
                <a:latin typeface="Calibri"/>
                <a:ea typeface="Calibri"/>
                <a:cs typeface="Calibri"/>
                <a:sym typeface="Calibri"/>
              </a:rPr>
              <a:t>Example of 									with WooCommerce </a:t>
            </a:r>
          </a:p>
        </p:txBody>
      </p:sp>
      <p:pic>
        <p:nvPicPr>
          <p:cNvPr id="367" name="Shape 367" descr="pawprints-wp.png">
            <a:hlinkClick r:id="rId3"/>
          </p:cNvPr>
          <p:cNvPicPr preferRelativeResize="0"/>
          <p:nvPr/>
        </p:nvPicPr>
        <p:blipFill>
          <a:blip r:embed="rId4">
            <a:alphaModFix/>
          </a:blip>
          <a:stretch>
            <a:fillRect/>
          </a:stretch>
        </p:blipFill>
        <p:spPr>
          <a:xfrm>
            <a:off x="0" y="1369950"/>
            <a:ext cx="9144000" cy="3773549"/>
          </a:xfrm>
          <a:prstGeom prst="rect">
            <a:avLst/>
          </a:prstGeom>
          <a:noFill/>
          <a:ln>
            <a:noFill/>
          </a:ln>
        </p:spPr>
      </p:pic>
      <p:pic>
        <p:nvPicPr>
          <p:cNvPr id="368" name="Shape 368" descr="2000px-WordPress_logo.svg.png"/>
          <p:cNvPicPr preferRelativeResize="0"/>
          <p:nvPr/>
        </p:nvPicPr>
        <p:blipFill>
          <a:blip r:embed="rId5">
            <a:alphaModFix/>
          </a:blip>
          <a:stretch>
            <a:fillRect/>
          </a:stretch>
        </p:blipFill>
        <p:spPr>
          <a:xfrm>
            <a:off x="3623175" y="66050"/>
            <a:ext cx="3201625" cy="729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p:nvPr/>
        </p:nvSpPr>
        <p:spPr>
          <a:xfrm>
            <a:off x="311700" y="-16233"/>
            <a:ext cx="8520600" cy="763500"/>
          </a:xfrm>
          <a:prstGeom prst="rect">
            <a:avLst/>
          </a:prstGeom>
          <a:noFill/>
          <a:ln>
            <a:noFill/>
          </a:ln>
        </p:spPr>
        <p:txBody>
          <a:bodyPr lIns="91425" tIns="91425" rIns="91425" bIns="91425" anchor="t" anchorCtr="0">
            <a:noAutofit/>
          </a:bodyPr>
          <a:lstStyle/>
          <a:p>
            <a:pPr lvl="0" algn="ctr" rtl="0">
              <a:spcBef>
                <a:spcPts val="0"/>
              </a:spcBef>
              <a:buNone/>
            </a:pPr>
            <a:r>
              <a:rPr lang="en" sz="4000">
                <a:solidFill>
                  <a:srgbClr val="000000"/>
                </a:solidFill>
                <a:latin typeface="Calibri"/>
                <a:ea typeface="Calibri"/>
                <a:cs typeface="Calibri"/>
                <a:sym typeface="Calibri"/>
              </a:rPr>
              <a:t>Who may 							 be a good fit for?</a:t>
            </a:r>
          </a:p>
          <a:p>
            <a:pPr lvl="0" algn="ctr" rtl="0">
              <a:spcBef>
                <a:spcPts val="0"/>
              </a:spcBef>
              <a:buNone/>
            </a:pPr>
            <a:endParaRPr sz="4400">
              <a:solidFill>
                <a:srgbClr val="000000"/>
              </a:solidFill>
              <a:latin typeface="Calibri"/>
              <a:ea typeface="Calibri"/>
              <a:cs typeface="Calibri"/>
              <a:sym typeface="Calibri"/>
            </a:endParaRPr>
          </a:p>
        </p:txBody>
      </p:sp>
      <p:sp>
        <p:nvSpPr>
          <p:cNvPr id="374" name="Shape 374"/>
          <p:cNvSpPr txBox="1"/>
          <p:nvPr/>
        </p:nvSpPr>
        <p:spPr>
          <a:xfrm>
            <a:off x="311700" y="1444675"/>
            <a:ext cx="8655300" cy="3549600"/>
          </a:xfrm>
          <a:prstGeom prst="rect">
            <a:avLst/>
          </a:prstGeom>
          <a:noFill/>
          <a:ln>
            <a:noFill/>
          </a:ln>
        </p:spPr>
        <p:txBody>
          <a:bodyPr lIns="91425" tIns="91425" rIns="91425" bIns="91425" anchor="t" anchorCtr="0">
            <a:noAutofit/>
          </a:bodyPr>
          <a:lstStyle/>
          <a:p>
            <a:pPr marL="457200" lvl="0" indent="-330200" rtl="0">
              <a:spcBef>
                <a:spcPts val="0"/>
              </a:spcBef>
              <a:buClr>
                <a:srgbClr val="000000"/>
              </a:buClr>
              <a:buSzPct val="57142"/>
              <a:buChar char="●"/>
            </a:pPr>
            <a:r>
              <a:rPr lang="en" sz="2800">
                <a:solidFill>
                  <a:srgbClr val="000000"/>
                </a:solidFill>
                <a:latin typeface="Calibri"/>
                <a:ea typeface="Calibri"/>
                <a:cs typeface="Calibri"/>
                <a:sym typeface="Calibri"/>
              </a:rPr>
              <a:t>Requires the most technical skill to set up of all examples used </a:t>
            </a:r>
          </a:p>
          <a:p>
            <a:pPr marL="457200" lvl="0" indent="-406400" rtl="0">
              <a:spcBef>
                <a:spcPts val="0"/>
              </a:spcBef>
              <a:buClr>
                <a:srgbClr val="000000"/>
              </a:buClr>
              <a:buSzPct val="100000"/>
              <a:buChar char="•"/>
            </a:pPr>
            <a:r>
              <a:rPr lang="en" sz="2800">
                <a:solidFill>
                  <a:srgbClr val="000000"/>
                </a:solidFill>
                <a:latin typeface="Calibri"/>
                <a:ea typeface="Calibri"/>
                <a:cs typeface="Calibri"/>
                <a:sym typeface="Calibri"/>
              </a:rPr>
              <a:t>Scalability </a:t>
            </a:r>
          </a:p>
          <a:p>
            <a:pPr marL="457200" lvl="0" indent="-406400" rtl="0">
              <a:spcBef>
                <a:spcPts val="0"/>
              </a:spcBef>
              <a:buClr>
                <a:srgbClr val="000000"/>
              </a:buClr>
              <a:buSzPct val="100000"/>
              <a:buChar char="•"/>
            </a:pPr>
            <a:r>
              <a:rPr lang="en" sz="2800">
                <a:solidFill>
                  <a:srgbClr val="000000"/>
                </a:solidFill>
                <a:latin typeface="Calibri"/>
                <a:ea typeface="Calibri"/>
                <a:cs typeface="Calibri"/>
                <a:sym typeface="Calibri"/>
              </a:rPr>
              <a:t>More advanced functionality</a:t>
            </a:r>
          </a:p>
          <a:p>
            <a:pPr lvl="0" rtl="0">
              <a:spcBef>
                <a:spcPts val="0"/>
              </a:spcBef>
              <a:buNone/>
            </a:pPr>
            <a:endParaRPr sz="2800">
              <a:solidFill>
                <a:srgbClr val="000000"/>
              </a:solidFill>
              <a:latin typeface="Calibri"/>
              <a:ea typeface="Calibri"/>
              <a:cs typeface="Calibri"/>
              <a:sym typeface="Calibri"/>
            </a:endParaRPr>
          </a:p>
          <a:p>
            <a:pPr lvl="0" rtl="0">
              <a:spcBef>
                <a:spcPts val="0"/>
              </a:spcBef>
              <a:buNone/>
            </a:pPr>
            <a:r>
              <a:rPr lang="en" sz="2800">
                <a:solidFill>
                  <a:srgbClr val="000000"/>
                </a:solidFill>
                <a:latin typeface="Calibri"/>
                <a:ea typeface="Calibri"/>
                <a:cs typeface="Calibri"/>
                <a:sym typeface="Calibri"/>
              </a:rPr>
              <a:t>For individuals who are not comfortable with learning new skills, other options (marketplaces etc) maybe a better fit.</a:t>
            </a:r>
          </a:p>
        </p:txBody>
      </p:sp>
      <p:pic>
        <p:nvPicPr>
          <p:cNvPr id="375" name="Shape 375" descr="2000px-WordPress_logo.svg.png"/>
          <p:cNvPicPr preferRelativeResize="0"/>
          <p:nvPr/>
        </p:nvPicPr>
        <p:blipFill>
          <a:blip r:embed="rId3">
            <a:alphaModFix/>
          </a:blip>
          <a:stretch>
            <a:fillRect/>
          </a:stretch>
        </p:blipFill>
        <p:spPr>
          <a:xfrm>
            <a:off x="2821475" y="111950"/>
            <a:ext cx="2868525" cy="6540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p:cNvPicPr preferRelativeResize="0"/>
          <p:nvPr/>
        </p:nvPicPr>
        <p:blipFill>
          <a:blip r:embed="rId3">
            <a:alphaModFix/>
          </a:blip>
          <a:stretch>
            <a:fillRect/>
          </a:stretch>
        </p:blipFill>
        <p:spPr>
          <a:xfrm>
            <a:off x="138500" y="0"/>
            <a:ext cx="2693750" cy="2150950"/>
          </a:xfrm>
          <a:prstGeom prst="rect">
            <a:avLst/>
          </a:prstGeom>
          <a:noFill/>
          <a:ln>
            <a:noFill/>
          </a:ln>
        </p:spPr>
      </p:pic>
      <p:pic>
        <p:nvPicPr>
          <p:cNvPr id="381" name="Shape 381" descr="1and11.png"/>
          <p:cNvPicPr preferRelativeResize="0"/>
          <p:nvPr/>
        </p:nvPicPr>
        <p:blipFill>
          <a:blip r:embed="rId4">
            <a:alphaModFix/>
          </a:blip>
          <a:stretch>
            <a:fillRect/>
          </a:stretch>
        </p:blipFill>
        <p:spPr>
          <a:xfrm>
            <a:off x="6092233" y="1436805"/>
            <a:ext cx="2961815" cy="1800169"/>
          </a:xfrm>
          <a:prstGeom prst="rect">
            <a:avLst/>
          </a:prstGeom>
          <a:noFill/>
          <a:ln>
            <a:noFill/>
          </a:ln>
        </p:spPr>
      </p:pic>
      <p:pic>
        <p:nvPicPr>
          <p:cNvPr id="382" name="Shape 382"/>
          <p:cNvPicPr preferRelativeResize="0"/>
          <p:nvPr/>
        </p:nvPicPr>
        <p:blipFill>
          <a:blip r:embed="rId5">
            <a:alphaModFix/>
          </a:blip>
          <a:stretch>
            <a:fillRect/>
          </a:stretch>
        </p:blipFill>
        <p:spPr>
          <a:xfrm>
            <a:off x="267431" y="3312347"/>
            <a:ext cx="3904080" cy="1347740"/>
          </a:xfrm>
          <a:prstGeom prst="rect">
            <a:avLst/>
          </a:prstGeom>
          <a:noFill/>
          <a:ln>
            <a:noFill/>
          </a:ln>
        </p:spPr>
      </p:pic>
      <p:pic>
        <p:nvPicPr>
          <p:cNvPr id="383" name="Shape 383" descr="wix.com_.jpg"/>
          <p:cNvPicPr preferRelativeResize="0"/>
          <p:nvPr/>
        </p:nvPicPr>
        <p:blipFill>
          <a:blip r:embed="rId6">
            <a:alphaModFix/>
          </a:blip>
          <a:stretch>
            <a:fillRect/>
          </a:stretch>
        </p:blipFill>
        <p:spPr>
          <a:xfrm>
            <a:off x="1473314" y="1849095"/>
            <a:ext cx="4317777" cy="975579"/>
          </a:xfrm>
          <a:prstGeom prst="rect">
            <a:avLst/>
          </a:prstGeom>
          <a:noFill/>
          <a:ln>
            <a:noFill/>
          </a:ln>
        </p:spPr>
      </p:pic>
      <p:pic>
        <p:nvPicPr>
          <p:cNvPr id="384" name="Shape 384" descr="weebly.png"/>
          <p:cNvPicPr preferRelativeResize="0"/>
          <p:nvPr/>
        </p:nvPicPr>
        <p:blipFill>
          <a:blip r:embed="rId7">
            <a:alphaModFix/>
          </a:blip>
          <a:stretch>
            <a:fillRect/>
          </a:stretch>
        </p:blipFill>
        <p:spPr>
          <a:xfrm>
            <a:off x="3851794" y="2860969"/>
            <a:ext cx="5202255" cy="2250505"/>
          </a:xfrm>
          <a:prstGeom prst="rect">
            <a:avLst/>
          </a:prstGeom>
          <a:noFill/>
          <a:ln>
            <a:noFill/>
          </a:ln>
        </p:spPr>
      </p:pic>
      <p:pic>
        <p:nvPicPr>
          <p:cNvPr id="385" name="Shape 385"/>
          <p:cNvPicPr preferRelativeResize="0"/>
          <p:nvPr/>
        </p:nvPicPr>
        <p:blipFill>
          <a:blip r:embed="rId8">
            <a:alphaModFix/>
          </a:blip>
          <a:stretch>
            <a:fillRect/>
          </a:stretch>
        </p:blipFill>
        <p:spPr>
          <a:xfrm>
            <a:off x="3180566" y="414588"/>
            <a:ext cx="4943799" cy="70362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p:nvPr/>
        </p:nvSpPr>
        <p:spPr>
          <a:xfrm>
            <a:off x="97625" y="6127750"/>
            <a:ext cx="2133600" cy="365100"/>
          </a:xfrm>
          <a:prstGeom prst="rect">
            <a:avLst/>
          </a:prstGeom>
          <a:noFill/>
          <a:ln>
            <a:noFill/>
          </a:ln>
        </p:spPr>
        <p:txBody>
          <a:bodyPr lIns="91425" tIns="45700" rIns="91425" bIns="45700" anchor="ctr" anchorCtr="0">
            <a:noAutofit/>
          </a:bodyPr>
          <a:lstStyle/>
          <a:p>
            <a:pPr lvl="0" algn="r" rtl="0">
              <a:spcBef>
                <a:spcPts val="0"/>
              </a:spcBef>
              <a:buNone/>
            </a:pPr>
            <a:fld id="{00000000-1234-1234-1234-123412341234}" type="slidenum">
              <a:rPr lang="en" sz="1200">
                <a:solidFill>
                  <a:srgbClr val="888888"/>
                </a:solidFill>
                <a:latin typeface="Calibri"/>
                <a:ea typeface="Calibri"/>
                <a:cs typeface="Calibri"/>
                <a:sym typeface="Calibri"/>
              </a:rPr>
              <a:t>45</a:t>
            </a:fld>
            <a:endParaRPr lang="en" sz="1200">
              <a:solidFill>
                <a:srgbClr val="888888"/>
              </a:solidFill>
              <a:latin typeface="Calibri"/>
              <a:ea typeface="Calibri"/>
              <a:cs typeface="Calibri"/>
              <a:sym typeface="Calibri"/>
            </a:endParaRPr>
          </a:p>
        </p:txBody>
      </p:sp>
      <p:graphicFrame>
        <p:nvGraphicFramePr>
          <p:cNvPr id="391" name="Shape 391"/>
          <p:cNvGraphicFramePr/>
          <p:nvPr/>
        </p:nvGraphicFramePr>
        <p:xfrm>
          <a:off x="1104900" y="1184700"/>
          <a:ext cx="6877800" cy="3840300"/>
        </p:xfrm>
        <a:graphic>
          <a:graphicData uri="http://schemas.openxmlformats.org/drawingml/2006/table">
            <a:tbl>
              <a:tblPr>
                <a:noFill/>
                <a:tableStyleId>{EAEBD7ED-4690-44E0-AD5C-269CD9DC1FBF}</a:tableStyleId>
              </a:tblPr>
              <a:tblGrid>
                <a:gridCol w="3438900">
                  <a:extLst>
                    <a:ext uri="{9D8B030D-6E8A-4147-A177-3AD203B41FA5}">
                      <a16:colId xmlns:a16="http://schemas.microsoft.com/office/drawing/2014/main" val="20000"/>
                    </a:ext>
                  </a:extLst>
                </a:gridCol>
                <a:gridCol w="3438900">
                  <a:extLst>
                    <a:ext uri="{9D8B030D-6E8A-4147-A177-3AD203B41FA5}">
                      <a16:colId xmlns:a16="http://schemas.microsoft.com/office/drawing/2014/main" val="20001"/>
                    </a:ext>
                  </a:extLst>
                </a:gridCol>
              </a:tblGrid>
              <a:tr h="626550">
                <a:tc>
                  <a:txBody>
                    <a:bodyPr/>
                    <a:lstStyle/>
                    <a:p>
                      <a:pPr lvl="0" rtl="0">
                        <a:spcBef>
                          <a:spcPts val="0"/>
                        </a:spcBef>
                        <a:buNone/>
                      </a:pPr>
                      <a:r>
                        <a:rPr lang="en" sz="3000"/>
                        <a:t>Platform</a:t>
                      </a:r>
                    </a:p>
                  </a:txBody>
                  <a:tcPr marL="91425" marR="91425" marT="91425" marB="91425"/>
                </a:tc>
                <a:tc>
                  <a:txBody>
                    <a:bodyPr/>
                    <a:lstStyle/>
                    <a:p>
                      <a:pPr lvl="0" rtl="0">
                        <a:spcBef>
                          <a:spcPts val="0"/>
                        </a:spcBef>
                        <a:buNone/>
                      </a:pPr>
                      <a:r>
                        <a:rPr lang="en" sz="3000"/>
                        <a:t>Active sites</a:t>
                      </a:r>
                    </a:p>
                  </a:txBody>
                  <a:tcPr marL="91425" marR="91425" marT="91425" marB="91425"/>
                </a:tc>
                <a:extLst>
                  <a:ext uri="{0D108BD9-81ED-4DB2-BD59-A6C34878D82A}">
                    <a16:rowId xmlns:a16="http://schemas.microsoft.com/office/drawing/2014/main" val="10000"/>
                  </a:ext>
                </a:extLst>
              </a:tr>
              <a:tr h="626550">
                <a:tc>
                  <a:txBody>
                    <a:bodyPr/>
                    <a:lstStyle/>
                    <a:p>
                      <a:pPr lvl="0" rtl="0">
                        <a:spcBef>
                          <a:spcPts val="0"/>
                        </a:spcBef>
                        <a:buClr>
                          <a:srgbClr val="000000"/>
                        </a:buClr>
                        <a:buSzPct val="36666"/>
                        <a:buFont typeface="Arial"/>
                        <a:buNone/>
                      </a:pPr>
                      <a:r>
                        <a:rPr lang="en" sz="3000"/>
                        <a:t>WordPress</a:t>
                      </a:r>
                    </a:p>
                  </a:txBody>
                  <a:tcPr marL="91425" marR="91425" marT="91425" marB="91425"/>
                </a:tc>
                <a:tc>
                  <a:txBody>
                    <a:bodyPr/>
                    <a:lstStyle/>
                    <a:p>
                      <a:pPr lvl="0" rtl="0">
                        <a:spcBef>
                          <a:spcPts val="0"/>
                        </a:spcBef>
                        <a:buClr>
                          <a:srgbClr val="000000"/>
                        </a:buClr>
                        <a:buSzPct val="36666"/>
                        <a:buFont typeface="Arial"/>
                        <a:buNone/>
                      </a:pPr>
                      <a:r>
                        <a:rPr lang="en" sz="3000"/>
                        <a:t>12,711,448</a:t>
                      </a:r>
                    </a:p>
                  </a:txBody>
                  <a:tcPr marL="91425" marR="91425" marT="91425" marB="91425"/>
                </a:tc>
                <a:extLst>
                  <a:ext uri="{0D108BD9-81ED-4DB2-BD59-A6C34878D82A}">
                    <a16:rowId xmlns:a16="http://schemas.microsoft.com/office/drawing/2014/main" val="10001"/>
                  </a:ext>
                </a:extLst>
              </a:tr>
              <a:tr h="626550">
                <a:tc>
                  <a:txBody>
                    <a:bodyPr/>
                    <a:lstStyle/>
                    <a:p>
                      <a:pPr lvl="0" rtl="0">
                        <a:spcBef>
                          <a:spcPts val="0"/>
                        </a:spcBef>
                        <a:buClr>
                          <a:srgbClr val="000000"/>
                        </a:buClr>
                        <a:buSzPct val="36666"/>
                        <a:buFont typeface="Arial"/>
                        <a:buNone/>
                      </a:pPr>
                      <a:r>
                        <a:rPr lang="en" sz="3000"/>
                        <a:t>Magento</a:t>
                      </a:r>
                    </a:p>
                  </a:txBody>
                  <a:tcPr marL="91425" marR="91425" marT="91425" marB="91425"/>
                </a:tc>
                <a:tc>
                  <a:txBody>
                    <a:bodyPr/>
                    <a:lstStyle/>
                    <a:p>
                      <a:pPr lvl="0" rtl="0">
                        <a:spcBef>
                          <a:spcPts val="0"/>
                        </a:spcBef>
                        <a:buNone/>
                      </a:pPr>
                      <a:r>
                        <a:rPr lang="en" sz="3000"/>
                        <a:t>245,022</a:t>
                      </a:r>
                    </a:p>
                  </a:txBody>
                  <a:tcPr marL="91425" marR="91425" marT="91425" marB="91425"/>
                </a:tc>
                <a:extLst>
                  <a:ext uri="{0D108BD9-81ED-4DB2-BD59-A6C34878D82A}">
                    <a16:rowId xmlns:a16="http://schemas.microsoft.com/office/drawing/2014/main" val="10002"/>
                  </a:ext>
                </a:extLst>
              </a:tr>
              <a:tr h="626550">
                <a:tc>
                  <a:txBody>
                    <a:bodyPr/>
                    <a:lstStyle/>
                    <a:p>
                      <a:pPr lvl="0" rtl="0">
                        <a:spcBef>
                          <a:spcPts val="0"/>
                        </a:spcBef>
                        <a:buClr>
                          <a:srgbClr val="000000"/>
                        </a:buClr>
                        <a:buSzPct val="36666"/>
                        <a:buFont typeface="Arial"/>
                        <a:buNone/>
                      </a:pPr>
                      <a:r>
                        <a:rPr lang="en" sz="3000"/>
                        <a:t>Shopify</a:t>
                      </a:r>
                    </a:p>
                  </a:txBody>
                  <a:tcPr marL="91425" marR="91425" marT="91425" marB="91425"/>
                </a:tc>
                <a:tc>
                  <a:txBody>
                    <a:bodyPr/>
                    <a:lstStyle/>
                    <a:p>
                      <a:pPr lvl="0" rtl="0">
                        <a:spcBef>
                          <a:spcPts val="0"/>
                        </a:spcBef>
                        <a:buNone/>
                      </a:pPr>
                      <a:r>
                        <a:rPr lang="en" sz="3000"/>
                        <a:t>175,811</a:t>
                      </a:r>
                    </a:p>
                  </a:txBody>
                  <a:tcPr marL="91425" marR="91425" marT="91425" marB="91425"/>
                </a:tc>
                <a:extLst>
                  <a:ext uri="{0D108BD9-81ED-4DB2-BD59-A6C34878D82A}">
                    <a16:rowId xmlns:a16="http://schemas.microsoft.com/office/drawing/2014/main" val="10003"/>
                  </a:ext>
                </a:extLst>
              </a:tr>
              <a:tr h="626550">
                <a:tc>
                  <a:txBody>
                    <a:bodyPr/>
                    <a:lstStyle/>
                    <a:p>
                      <a:pPr lvl="0" rtl="0">
                        <a:spcBef>
                          <a:spcPts val="0"/>
                        </a:spcBef>
                        <a:buNone/>
                      </a:pPr>
                      <a:r>
                        <a:rPr lang="en" sz="3000"/>
                        <a:t>Wix</a:t>
                      </a:r>
                    </a:p>
                  </a:txBody>
                  <a:tcPr marL="91425" marR="91425" marT="91425" marB="91425"/>
                </a:tc>
                <a:tc>
                  <a:txBody>
                    <a:bodyPr/>
                    <a:lstStyle/>
                    <a:p>
                      <a:pPr lvl="0" rtl="0">
                        <a:spcBef>
                          <a:spcPts val="0"/>
                        </a:spcBef>
                        <a:buNone/>
                      </a:pPr>
                      <a:r>
                        <a:rPr lang="en" sz="3000"/>
                        <a:t>1,111,691</a:t>
                      </a:r>
                    </a:p>
                  </a:txBody>
                  <a:tcPr marL="91425" marR="91425" marT="91425" marB="91425"/>
                </a:tc>
                <a:extLst>
                  <a:ext uri="{0D108BD9-81ED-4DB2-BD59-A6C34878D82A}">
                    <a16:rowId xmlns:a16="http://schemas.microsoft.com/office/drawing/2014/main" val="10004"/>
                  </a:ext>
                </a:extLst>
              </a:tr>
              <a:tr h="626550">
                <a:tc>
                  <a:txBody>
                    <a:bodyPr/>
                    <a:lstStyle/>
                    <a:p>
                      <a:pPr lvl="0" rtl="0">
                        <a:spcBef>
                          <a:spcPts val="0"/>
                        </a:spcBef>
                        <a:buNone/>
                      </a:pPr>
                      <a:r>
                        <a:rPr lang="en" sz="3000"/>
                        <a:t>Weebly</a:t>
                      </a:r>
                    </a:p>
                  </a:txBody>
                  <a:tcPr marL="91425" marR="91425" marT="91425" marB="91425"/>
                </a:tc>
                <a:tc>
                  <a:txBody>
                    <a:bodyPr/>
                    <a:lstStyle/>
                    <a:p>
                      <a:pPr lvl="0" rtl="0">
                        <a:spcBef>
                          <a:spcPts val="0"/>
                        </a:spcBef>
                        <a:buNone/>
                      </a:pPr>
                      <a:r>
                        <a:rPr lang="en" sz="3000"/>
                        <a:t>582,902</a:t>
                      </a:r>
                    </a:p>
                  </a:txBody>
                  <a:tcPr marL="91425" marR="91425" marT="91425" marB="91425"/>
                </a:tc>
                <a:extLst>
                  <a:ext uri="{0D108BD9-81ED-4DB2-BD59-A6C34878D82A}">
                    <a16:rowId xmlns:a16="http://schemas.microsoft.com/office/drawing/2014/main" val="10005"/>
                  </a:ext>
                </a:extLst>
              </a:tr>
            </a:tbl>
          </a:graphicData>
        </a:graphic>
      </p:graphicFrame>
      <p:sp>
        <p:nvSpPr>
          <p:cNvPr id="392" name="Shape 392"/>
          <p:cNvSpPr txBox="1"/>
          <p:nvPr/>
        </p:nvSpPr>
        <p:spPr>
          <a:xfrm>
            <a:off x="457200" y="-30162"/>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Platforms and who’s using them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p:nvPr/>
        </p:nvSpPr>
        <p:spPr>
          <a:xfrm>
            <a:off x="311698" y="366000"/>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Payment Solutions</a:t>
            </a:r>
          </a:p>
        </p:txBody>
      </p:sp>
      <p:pic>
        <p:nvPicPr>
          <p:cNvPr id="398" name="Shape 398" descr="Dollar Sign"/>
          <p:cNvPicPr preferRelativeResize="0"/>
          <p:nvPr/>
        </p:nvPicPr>
        <p:blipFill rotWithShape="1">
          <a:blip r:embed="rId3">
            <a:alphaModFix/>
          </a:blip>
          <a:srcRect/>
          <a:stretch/>
        </p:blipFill>
        <p:spPr>
          <a:xfrm>
            <a:off x="3003174" y="1488300"/>
            <a:ext cx="3137649" cy="31376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311219" y="1471765"/>
            <a:ext cx="8501400" cy="3507600"/>
          </a:xfrm>
          <a:prstGeom prst="rect">
            <a:avLst/>
          </a:prstGeom>
          <a:noFill/>
          <a:ln>
            <a:noFill/>
          </a:ln>
        </p:spPr>
        <p:txBody>
          <a:bodyPr lIns="91425" tIns="91425" rIns="91425" bIns="91425" anchor="t" anchorCtr="0">
            <a:noAutofit/>
          </a:bodyPr>
          <a:lstStyle/>
          <a:p>
            <a:pPr marL="457200" lvl="0" indent="-381000" rtl="0">
              <a:lnSpc>
                <a:spcPct val="115000"/>
              </a:lnSpc>
              <a:spcBef>
                <a:spcPts val="0"/>
              </a:spcBef>
              <a:buClr>
                <a:srgbClr val="000000"/>
              </a:buClr>
              <a:buSzPct val="100000"/>
              <a:buChar char="•"/>
            </a:pPr>
            <a:r>
              <a:rPr lang="en" sz="2400" dirty="0">
                <a:solidFill>
                  <a:srgbClr val="000000"/>
                </a:solidFill>
                <a:latin typeface="Calibri"/>
                <a:ea typeface="Calibri"/>
                <a:cs typeface="Calibri"/>
                <a:sym typeface="Calibri"/>
              </a:rPr>
              <a:t>Processes millions of payments for customers worldwide </a:t>
            </a:r>
          </a:p>
          <a:p>
            <a:pPr marL="457200" lvl="0" indent="-381000" rtl="0">
              <a:lnSpc>
                <a:spcPct val="115000"/>
              </a:lnSpc>
              <a:spcBef>
                <a:spcPts val="0"/>
              </a:spcBef>
              <a:buClr>
                <a:srgbClr val="000000"/>
              </a:buClr>
              <a:buSzPct val="100000"/>
              <a:buChar char="•"/>
            </a:pPr>
            <a:r>
              <a:rPr lang="en" sz="2400" dirty="0">
                <a:solidFill>
                  <a:srgbClr val="000000"/>
                </a:solidFill>
                <a:latin typeface="Calibri"/>
                <a:ea typeface="Calibri"/>
                <a:cs typeface="Calibri"/>
                <a:sym typeface="Calibri"/>
              </a:rPr>
              <a:t>Transaction fees based on total sales volume </a:t>
            </a:r>
          </a:p>
          <a:p>
            <a:pPr marL="457200" lvl="0" indent="-381000" rtl="0">
              <a:lnSpc>
                <a:spcPct val="115000"/>
              </a:lnSpc>
              <a:spcBef>
                <a:spcPts val="0"/>
              </a:spcBef>
              <a:buClr>
                <a:srgbClr val="000000"/>
              </a:buClr>
              <a:buSzPct val="100000"/>
              <a:buChar char="•"/>
            </a:pPr>
            <a:r>
              <a:rPr lang="en" sz="2400" dirty="0">
                <a:solidFill>
                  <a:srgbClr val="000000"/>
                </a:solidFill>
                <a:latin typeface="Calibri"/>
                <a:ea typeface="Calibri"/>
                <a:cs typeface="Calibri"/>
                <a:sym typeface="Calibri"/>
              </a:rPr>
              <a:t>Fees range from 1.9% + 20p per domestic transaction to 3.4% + 20p </a:t>
            </a:r>
          </a:p>
          <a:p>
            <a:pPr marL="457200" lvl="0" indent="-381000" rtl="0">
              <a:lnSpc>
                <a:spcPct val="115000"/>
              </a:lnSpc>
              <a:spcBef>
                <a:spcPts val="0"/>
              </a:spcBef>
              <a:buClr>
                <a:srgbClr val="000000"/>
              </a:buClr>
              <a:buSzPct val="100000"/>
              <a:buFont typeface="Calibri"/>
              <a:buChar char="•"/>
            </a:pPr>
            <a:r>
              <a:rPr lang="en" sz="2400" dirty="0">
                <a:solidFill>
                  <a:srgbClr val="000000"/>
                </a:solidFill>
                <a:latin typeface="Calibri"/>
                <a:ea typeface="Calibri"/>
                <a:cs typeface="Calibri"/>
                <a:sym typeface="Calibri"/>
              </a:rPr>
              <a:t>The more you sell, the less you pay</a:t>
            </a:r>
          </a:p>
          <a:p>
            <a:pPr lvl="0" rtl="0">
              <a:spcBef>
                <a:spcPts val="0"/>
              </a:spcBef>
              <a:buNone/>
            </a:pPr>
            <a:r>
              <a:rPr lang="en" sz="2400" dirty="0">
                <a:solidFill>
                  <a:srgbClr val="000000"/>
                </a:solidFill>
                <a:latin typeface="Calibri"/>
                <a:ea typeface="Calibri"/>
                <a:cs typeface="Calibri"/>
                <a:sym typeface="Calibri"/>
              </a:rPr>
              <a:t>There are certain criteria on eBay that requires you to accept PayPal as a payment option, but other options are available (Money Order, Cash, Cheque etc.)</a:t>
            </a:r>
          </a:p>
        </p:txBody>
      </p:sp>
      <p:pic>
        <p:nvPicPr>
          <p:cNvPr id="404" name="Shape 404" descr="paypal.png"/>
          <p:cNvPicPr preferRelativeResize="0"/>
          <p:nvPr/>
        </p:nvPicPr>
        <p:blipFill>
          <a:blip r:embed="rId3">
            <a:alphaModFix/>
          </a:blip>
          <a:stretch>
            <a:fillRect/>
          </a:stretch>
        </p:blipFill>
        <p:spPr>
          <a:xfrm>
            <a:off x="2265525" y="-75649"/>
            <a:ext cx="4592799" cy="14919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p:nvPr/>
        </p:nvSpPr>
        <p:spPr>
          <a:xfrm>
            <a:off x="773853" y="-117875"/>
            <a:ext cx="7596300" cy="619500"/>
          </a:xfrm>
          <a:prstGeom prst="rect">
            <a:avLst/>
          </a:prstGeom>
          <a:noFill/>
          <a:ln>
            <a:noFill/>
          </a:ln>
        </p:spPr>
        <p:txBody>
          <a:bodyPr lIns="91425" tIns="91425" rIns="91425" bIns="91425" anchor="t" anchorCtr="0">
            <a:noAutofit/>
          </a:bodyPr>
          <a:lstStyle/>
          <a:p>
            <a:pPr marL="342900" lvl="0" indent="-139700" algn="ctr" rtl="0">
              <a:spcBef>
                <a:spcPts val="640"/>
              </a:spcBef>
              <a:buNone/>
            </a:pPr>
            <a:r>
              <a:rPr lang="en" sz="4800">
                <a:solidFill>
                  <a:srgbClr val="000000"/>
                </a:solidFill>
                <a:latin typeface="Calibri"/>
                <a:ea typeface="Calibri"/>
                <a:cs typeface="Calibri"/>
                <a:sym typeface="Calibri"/>
              </a:rPr>
              <a:t>Alternatives to PayPal</a:t>
            </a:r>
          </a:p>
        </p:txBody>
      </p:sp>
      <p:pic>
        <p:nvPicPr>
          <p:cNvPr id="410" name="Shape 410" descr="Screen Shot 2015-12-17 at 16.24.46.png"/>
          <p:cNvPicPr preferRelativeResize="0"/>
          <p:nvPr/>
        </p:nvPicPr>
        <p:blipFill>
          <a:blip r:embed="rId3">
            <a:alphaModFix/>
          </a:blip>
          <a:stretch>
            <a:fillRect/>
          </a:stretch>
        </p:blipFill>
        <p:spPr>
          <a:xfrm>
            <a:off x="3833573" y="1001539"/>
            <a:ext cx="4395095" cy="743452"/>
          </a:xfrm>
          <a:prstGeom prst="rect">
            <a:avLst/>
          </a:prstGeom>
          <a:noFill/>
          <a:ln>
            <a:noFill/>
          </a:ln>
        </p:spPr>
      </p:pic>
      <p:pic>
        <p:nvPicPr>
          <p:cNvPr id="411" name="Shape 411"/>
          <p:cNvPicPr preferRelativeResize="0"/>
          <p:nvPr/>
        </p:nvPicPr>
        <p:blipFill>
          <a:blip r:embed="rId4">
            <a:alphaModFix/>
          </a:blip>
          <a:stretch>
            <a:fillRect/>
          </a:stretch>
        </p:blipFill>
        <p:spPr>
          <a:xfrm>
            <a:off x="4042511" y="2708200"/>
            <a:ext cx="3880802" cy="1103818"/>
          </a:xfrm>
          <a:prstGeom prst="rect">
            <a:avLst/>
          </a:prstGeom>
          <a:noFill/>
          <a:ln>
            <a:noFill/>
          </a:ln>
        </p:spPr>
      </p:pic>
      <p:pic>
        <p:nvPicPr>
          <p:cNvPr id="412" name="Shape 412"/>
          <p:cNvPicPr preferRelativeResize="0"/>
          <p:nvPr/>
        </p:nvPicPr>
        <p:blipFill>
          <a:blip r:embed="rId5">
            <a:alphaModFix/>
          </a:blip>
          <a:stretch>
            <a:fillRect/>
          </a:stretch>
        </p:blipFill>
        <p:spPr>
          <a:xfrm>
            <a:off x="677225" y="1815326"/>
            <a:ext cx="4472548" cy="853972"/>
          </a:xfrm>
          <a:prstGeom prst="rect">
            <a:avLst/>
          </a:prstGeom>
          <a:noFill/>
          <a:ln>
            <a:noFill/>
          </a:ln>
        </p:spPr>
      </p:pic>
      <p:pic>
        <p:nvPicPr>
          <p:cNvPr id="413" name="Shape 413"/>
          <p:cNvPicPr preferRelativeResize="0"/>
          <p:nvPr/>
        </p:nvPicPr>
        <p:blipFill>
          <a:blip r:embed="rId6">
            <a:alphaModFix/>
          </a:blip>
          <a:stretch>
            <a:fillRect/>
          </a:stretch>
        </p:blipFill>
        <p:spPr>
          <a:xfrm>
            <a:off x="3825680" y="3907106"/>
            <a:ext cx="3726925" cy="1103818"/>
          </a:xfrm>
          <a:prstGeom prst="rect">
            <a:avLst/>
          </a:prstGeom>
          <a:noFill/>
          <a:ln>
            <a:noFill/>
          </a:ln>
        </p:spPr>
      </p:pic>
      <p:pic>
        <p:nvPicPr>
          <p:cNvPr id="414" name="Shape 414" descr="Screen Shot 2015-12-17 at 16.29.24.png"/>
          <p:cNvPicPr preferRelativeResize="0"/>
          <p:nvPr/>
        </p:nvPicPr>
        <p:blipFill>
          <a:blip r:embed="rId7">
            <a:alphaModFix/>
          </a:blip>
          <a:stretch>
            <a:fillRect/>
          </a:stretch>
        </p:blipFill>
        <p:spPr>
          <a:xfrm>
            <a:off x="737551" y="3603561"/>
            <a:ext cx="2823670" cy="101639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p:nvPr/>
        </p:nvSpPr>
        <p:spPr>
          <a:xfrm>
            <a:off x="97625" y="331000"/>
            <a:ext cx="89235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Measuring the effectiveness of your online presence</a:t>
            </a:r>
          </a:p>
        </p:txBody>
      </p:sp>
      <p:pic>
        <p:nvPicPr>
          <p:cNvPr id="420" name="Shape 420" descr="Graph, Statistics, Chart ..."/>
          <p:cNvPicPr preferRelativeResize="0"/>
          <p:nvPr/>
        </p:nvPicPr>
        <p:blipFill>
          <a:blip r:embed="rId3">
            <a:alphaModFix/>
          </a:blip>
          <a:stretch>
            <a:fillRect/>
          </a:stretch>
        </p:blipFill>
        <p:spPr>
          <a:xfrm>
            <a:off x="3207599" y="1971300"/>
            <a:ext cx="2728799" cy="27325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descr="Free vector graphic: World, Earth, Planet, Globe, Map - Free Image ..."/>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p:nvPr/>
        </p:nvSpPr>
        <p:spPr>
          <a:xfrm>
            <a:off x="1595087" y="390650"/>
            <a:ext cx="5953800" cy="1122300"/>
          </a:xfrm>
          <a:prstGeom prst="rect">
            <a:avLst/>
          </a:prstGeom>
          <a:noFill/>
          <a:ln>
            <a:noFill/>
          </a:ln>
        </p:spPr>
        <p:txBody>
          <a:bodyPr lIns="91425" tIns="91425" rIns="91425" bIns="91425" anchor="ctr" anchorCtr="0">
            <a:noAutofit/>
          </a:bodyPr>
          <a:lstStyle/>
          <a:p>
            <a:pPr lvl="0" algn="ctr" rtl="0">
              <a:spcBef>
                <a:spcPts val="0"/>
              </a:spcBef>
              <a:buNone/>
            </a:pPr>
            <a:r>
              <a:rPr lang="en" sz="6000">
                <a:solidFill>
                  <a:srgbClr val="000000"/>
                </a:solidFill>
                <a:latin typeface="Calibri"/>
                <a:ea typeface="Calibri"/>
                <a:cs typeface="Calibri"/>
                <a:sym typeface="Calibri"/>
              </a:rPr>
              <a:t>Google Analytics</a:t>
            </a:r>
          </a:p>
        </p:txBody>
      </p:sp>
      <p:pic>
        <p:nvPicPr>
          <p:cNvPr id="426" name="Shape 426" descr="... Google Analytics | by Joe ..."/>
          <p:cNvPicPr preferRelativeResize="0"/>
          <p:nvPr/>
        </p:nvPicPr>
        <p:blipFill>
          <a:blip r:embed="rId3">
            <a:alphaModFix/>
          </a:blip>
          <a:stretch>
            <a:fillRect/>
          </a:stretch>
        </p:blipFill>
        <p:spPr>
          <a:xfrm>
            <a:off x="1406975" y="1512950"/>
            <a:ext cx="6330053" cy="33257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Shape 431"/>
          <p:cNvPicPr preferRelativeResize="0"/>
          <p:nvPr/>
        </p:nvPicPr>
        <p:blipFill rotWithShape="1">
          <a:blip r:embed="rId3">
            <a:alphaModFix/>
          </a:blip>
          <a:srcRect/>
          <a:stretch/>
        </p:blipFill>
        <p:spPr>
          <a:xfrm>
            <a:off x="571500" y="0"/>
            <a:ext cx="797055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a:hlinkClick r:id="rId3"/>
          </p:cNvPr>
          <p:cNvPicPr preferRelativeResize="0"/>
          <p:nvPr/>
        </p:nvPicPr>
        <p:blipFill rotWithShape="1">
          <a:blip r:embed="rId4">
            <a:alphaModFix/>
          </a:blip>
          <a:srcRect l="25136" t="55829" r="26570" b="8969"/>
          <a:stretch/>
        </p:blipFill>
        <p:spPr>
          <a:xfrm>
            <a:off x="1427499" y="1578875"/>
            <a:ext cx="5853000" cy="2735100"/>
          </a:xfrm>
          <a:prstGeom prst="rect">
            <a:avLst/>
          </a:prstGeom>
          <a:noFill/>
          <a:ln>
            <a:noFill/>
          </a:ln>
        </p:spPr>
      </p:pic>
      <p:sp>
        <p:nvSpPr>
          <p:cNvPr id="437" name="Shape 437"/>
          <p:cNvSpPr txBox="1"/>
          <p:nvPr/>
        </p:nvSpPr>
        <p:spPr>
          <a:xfrm>
            <a:off x="2355550" y="4478436"/>
            <a:ext cx="3996900" cy="329100"/>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 sz="1200" b="0" i="0" u="none" strike="noStrike" cap="none">
                <a:solidFill>
                  <a:srgbClr val="000000"/>
                </a:solidFill>
                <a:latin typeface="Calibri"/>
                <a:ea typeface="Calibri"/>
                <a:cs typeface="Calibri"/>
                <a:sym typeface="Calibri"/>
              </a:rPr>
              <a:t>Video link - </a:t>
            </a:r>
            <a:r>
              <a:rPr lang="en" sz="1200" b="0" i="0" u="sng" strike="noStrike" cap="none">
                <a:solidFill>
                  <a:srgbClr val="0000FF"/>
                </a:solidFill>
                <a:latin typeface="Calibri"/>
                <a:ea typeface="Calibri"/>
                <a:cs typeface="Calibri"/>
                <a:sym typeface="Calibri"/>
                <a:hlinkClick r:id="rId3"/>
              </a:rPr>
              <a:t>http://www.crazyegg.com/#tell-me-more</a:t>
            </a:r>
            <a:r>
              <a:rPr lang="en" sz="1200" b="0" i="0" u="none" strike="noStrike" cap="none">
                <a:solidFill>
                  <a:srgbClr val="000000"/>
                </a:solidFill>
                <a:latin typeface="Calibri"/>
                <a:ea typeface="Calibri"/>
                <a:cs typeface="Calibri"/>
                <a:sym typeface="Calibri"/>
              </a:rPr>
              <a:t>  </a:t>
            </a:r>
          </a:p>
        </p:txBody>
      </p:sp>
      <p:sp>
        <p:nvSpPr>
          <p:cNvPr id="438" name="Shape 438" descr="Image result for crazy egg logo"/>
          <p:cNvSpPr/>
          <p:nvPr/>
        </p:nvSpPr>
        <p:spPr>
          <a:xfrm>
            <a:off x="155527" y="-144475"/>
            <a:ext cx="304500" cy="234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439" name="Shape 439" descr="http://digitaldeepak.com/wp-content/uploads/2015/08/crazy-egg-logo.png"/>
          <p:cNvPicPr preferRelativeResize="0"/>
          <p:nvPr/>
        </p:nvPicPr>
        <p:blipFill rotWithShape="1">
          <a:blip r:embed="rId5">
            <a:alphaModFix/>
          </a:blip>
          <a:srcRect/>
          <a:stretch/>
        </p:blipFill>
        <p:spPr>
          <a:xfrm>
            <a:off x="2714425" y="-76196"/>
            <a:ext cx="3286500" cy="18573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p:nvPr/>
        </p:nvSpPr>
        <p:spPr>
          <a:xfrm>
            <a:off x="158100" y="492375"/>
            <a:ext cx="88632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Optimising products on offer</a:t>
            </a:r>
          </a:p>
        </p:txBody>
      </p:sp>
      <p:pic>
        <p:nvPicPr>
          <p:cNvPr id="445" name="Shape 445"/>
          <p:cNvPicPr preferRelativeResize="0"/>
          <p:nvPr/>
        </p:nvPicPr>
        <p:blipFill>
          <a:blip r:embed="rId3">
            <a:alphaModFix/>
          </a:blip>
          <a:stretch>
            <a:fillRect/>
          </a:stretch>
        </p:blipFill>
        <p:spPr>
          <a:xfrm>
            <a:off x="3261562" y="2042274"/>
            <a:ext cx="2656274" cy="26563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p:nvPr/>
        </p:nvSpPr>
        <p:spPr>
          <a:xfrm>
            <a:off x="507727" y="1192299"/>
            <a:ext cx="8549700" cy="3628200"/>
          </a:xfrm>
          <a:prstGeom prst="rect">
            <a:avLst/>
          </a:prstGeom>
          <a:noFill/>
          <a:ln>
            <a:noFill/>
          </a:ln>
        </p:spPr>
        <p:txBody>
          <a:bodyPr lIns="91425" tIns="91425" rIns="91425" bIns="91425" anchor="t" anchorCtr="0">
            <a:noAutofit/>
          </a:bodyPr>
          <a:lstStyle/>
          <a:p>
            <a:pPr marL="457200" lvl="0" indent="-457200" rtl="0">
              <a:spcBef>
                <a:spcPts val="0"/>
              </a:spcBef>
              <a:buClr>
                <a:srgbClr val="000000"/>
              </a:buClr>
              <a:buSzPct val="100000"/>
              <a:buFont typeface="Arial" panose="020B0604020202020204" pitchFamily="34" charset="0"/>
              <a:buChar char="•"/>
            </a:pPr>
            <a:r>
              <a:rPr lang="en" sz="3200" dirty="0">
                <a:solidFill>
                  <a:srgbClr val="000000"/>
                </a:solidFill>
                <a:latin typeface="Calibri"/>
                <a:ea typeface="Calibri"/>
                <a:cs typeface="Calibri"/>
                <a:sym typeface="Calibri"/>
              </a:rPr>
              <a:t>Competitive edge</a:t>
            </a:r>
          </a:p>
          <a:p>
            <a:pPr marL="457200" lvl="0" indent="-457200" rtl="0">
              <a:spcBef>
                <a:spcPts val="0"/>
              </a:spcBef>
              <a:buClr>
                <a:srgbClr val="000000"/>
              </a:buClr>
              <a:buSzPct val="100000"/>
              <a:buFont typeface="Arial" panose="020B0604020202020204" pitchFamily="34" charset="0"/>
              <a:buChar char="•"/>
            </a:pPr>
            <a:r>
              <a:rPr lang="en" sz="3200" dirty="0">
                <a:solidFill>
                  <a:srgbClr val="000000"/>
                </a:solidFill>
                <a:latin typeface="Calibri"/>
                <a:ea typeface="Calibri"/>
                <a:cs typeface="Calibri"/>
                <a:sym typeface="Calibri"/>
              </a:rPr>
              <a:t>Customer experience</a:t>
            </a:r>
          </a:p>
          <a:p>
            <a:pPr marL="457200" lvl="0" indent="-457200" rtl="0">
              <a:spcBef>
                <a:spcPts val="0"/>
              </a:spcBef>
              <a:buClr>
                <a:srgbClr val="000000"/>
              </a:buClr>
              <a:buSzPct val="100000"/>
              <a:buFont typeface="Arial" panose="020B0604020202020204" pitchFamily="34" charset="0"/>
              <a:buChar char="•"/>
            </a:pPr>
            <a:r>
              <a:rPr lang="en" sz="3200" dirty="0">
                <a:solidFill>
                  <a:srgbClr val="000000"/>
                </a:solidFill>
                <a:latin typeface="Calibri"/>
                <a:ea typeface="Calibri"/>
                <a:cs typeface="Calibri"/>
                <a:sym typeface="Calibri"/>
              </a:rPr>
              <a:t>Aesthetics</a:t>
            </a:r>
          </a:p>
          <a:p>
            <a:pPr marL="457200" lvl="0" indent="-457200" rtl="0">
              <a:spcBef>
                <a:spcPts val="0"/>
              </a:spcBef>
              <a:buClr>
                <a:srgbClr val="000000"/>
              </a:buClr>
              <a:buSzPct val="100000"/>
              <a:buFont typeface="Arial" panose="020B0604020202020204" pitchFamily="34" charset="0"/>
              <a:buChar char="•"/>
            </a:pPr>
            <a:r>
              <a:rPr lang="en" sz="3200" dirty="0">
                <a:solidFill>
                  <a:srgbClr val="000000"/>
                </a:solidFill>
                <a:latin typeface="Calibri"/>
                <a:ea typeface="Calibri"/>
                <a:cs typeface="Calibri"/>
                <a:sym typeface="Calibri"/>
              </a:rPr>
              <a:t>Accurate information</a:t>
            </a:r>
          </a:p>
          <a:p>
            <a:pPr marL="457200" lvl="0" indent="-457200" rtl="0">
              <a:spcBef>
                <a:spcPts val="0"/>
              </a:spcBef>
              <a:buClr>
                <a:srgbClr val="000000"/>
              </a:buClr>
              <a:buSzPct val="100000"/>
              <a:buFont typeface="Arial" panose="020B0604020202020204" pitchFamily="34" charset="0"/>
              <a:buChar char="•"/>
            </a:pPr>
            <a:r>
              <a:rPr lang="en" sz="3200" dirty="0">
                <a:solidFill>
                  <a:srgbClr val="000000"/>
                </a:solidFill>
                <a:latin typeface="Calibri"/>
                <a:ea typeface="Calibri"/>
                <a:cs typeface="Calibri"/>
                <a:sym typeface="Calibri"/>
              </a:rPr>
              <a:t>Directly informing and influencing the purchasing decision of customer</a:t>
            </a:r>
          </a:p>
        </p:txBody>
      </p:sp>
      <p:sp>
        <p:nvSpPr>
          <p:cNvPr id="451" name="Shape 451"/>
          <p:cNvSpPr txBox="1"/>
          <p:nvPr/>
        </p:nvSpPr>
        <p:spPr>
          <a:xfrm>
            <a:off x="703027" y="256587"/>
            <a:ext cx="8159100" cy="944400"/>
          </a:xfrm>
          <a:prstGeom prst="rect">
            <a:avLst/>
          </a:prstGeom>
          <a:noFill/>
          <a:ln>
            <a:noFill/>
          </a:ln>
        </p:spPr>
        <p:txBody>
          <a:bodyPr lIns="91425" tIns="91425" rIns="91425" bIns="91425" anchor="t" anchorCtr="0">
            <a:noAutofit/>
          </a:bodyPr>
          <a:lstStyle/>
          <a:p>
            <a:pPr lvl="0" rtl="0">
              <a:spcBef>
                <a:spcPts val="0"/>
              </a:spcBef>
              <a:buNone/>
            </a:pPr>
            <a:r>
              <a:rPr lang="en" sz="4800" dirty="0">
                <a:solidFill>
                  <a:srgbClr val="000000"/>
                </a:solidFill>
                <a:latin typeface="Calibri"/>
                <a:ea typeface="Calibri"/>
                <a:cs typeface="Calibri"/>
                <a:sym typeface="Calibri"/>
              </a:rPr>
              <a:t>Why optimise your products?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p:nvPr/>
        </p:nvSpPr>
        <p:spPr>
          <a:xfrm>
            <a:off x="1155975" y="230200"/>
            <a:ext cx="7676325" cy="763500"/>
          </a:xfrm>
          <a:prstGeom prst="rect">
            <a:avLst/>
          </a:prstGeom>
          <a:noFill/>
          <a:ln>
            <a:noFill/>
          </a:ln>
        </p:spPr>
        <p:txBody>
          <a:bodyPr lIns="91425" tIns="91425" rIns="91425" bIns="91425" anchor="t" anchorCtr="0">
            <a:noAutofit/>
          </a:bodyPr>
          <a:lstStyle/>
          <a:p>
            <a:pPr lvl="0" rtl="0">
              <a:spcBef>
                <a:spcPts val="0"/>
              </a:spcBef>
              <a:buNone/>
            </a:pPr>
            <a:r>
              <a:rPr lang="en" sz="4800" dirty="0">
                <a:solidFill>
                  <a:srgbClr val="000000"/>
                </a:solidFill>
                <a:latin typeface="Calibri"/>
                <a:ea typeface="Calibri"/>
                <a:cs typeface="Calibri"/>
                <a:sym typeface="Calibri"/>
              </a:rPr>
              <a:t>Optimising product images</a:t>
            </a:r>
          </a:p>
        </p:txBody>
      </p:sp>
      <p:sp>
        <p:nvSpPr>
          <p:cNvPr id="457" name="Shape 457"/>
          <p:cNvSpPr txBox="1"/>
          <p:nvPr/>
        </p:nvSpPr>
        <p:spPr>
          <a:xfrm>
            <a:off x="311700" y="1374701"/>
            <a:ext cx="8520600" cy="3850800"/>
          </a:xfrm>
          <a:prstGeom prst="rect">
            <a:avLst/>
          </a:prstGeom>
          <a:noFill/>
          <a:ln>
            <a:noFill/>
          </a:ln>
        </p:spPr>
        <p:txBody>
          <a:bodyPr lIns="91425" tIns="91425" rIns="91425" bIns="91425" anchor="t" anchorCtr="0">
            <a:noAutofit/>
          </a:bodyPr>
          <a:lstStyle/>
          <a:p>
            <a:pPr lvl="0" rtl="0">
              <a:spcBef>
                <a:spcPts val="0"/>
              </a:spcBef>
              <a:buNone/>
            </a:pPr>
            <a:r>
              <a:rPr lang="en" sz="2800" dirty="0">
                <a:solidFill>
                  <a:srgbClr val="000000"/>
                </a:solidFill>
                <a:latin typeface="Calibri"/>
                <a:ea typeface="Calibri"/>
                <a:cs typeface="Calibri"/>
                <a:sym typeface="Calibri"/>
              </a:rPr>
              <a:t>Your potential customer must be able to see, clearly, what is being offered.</a:t>
            </a:r>
          </a:p>
          <a:p>
            <a:pPr lvl="0" rtl="0">
              <a:spcBef>
                <a:spcPts val="0"/>
              </a:spcBef>
              <a:buNone/>
            </a:pPr>
            <a:r>
              <a:rPr lang="en" sz="2800" dirty="0">
                <a:solidFill>
                  <a:srgbClr val="000000"/>
                </a:solidFill>
                <a:latin typeface="Calibri"/>
                <a:ea typeface="Calibri"/>
                <a:cs typeface="Calibri"/>
                <a:sym typeface="Calibri"/>
              </a:rPr>
              <a:t>This applies both literally and figuratively.</a:t>
            </a:r>
          </a:p>
          <a:p>
            <a:pPr lvl="0" rtl="0">
              <a:spcBef>
                <a:spcPts val="0"/>
              </a:spcBef>
              <a:buNone/>
            </a:pPr>
            <a:endParaRPr sz="2800" dirty="0">
              <a:solidFill>
                <a:srgbClr val="000000"/>
              </a:solidFill>
              <a:latin typeface="Calibri"/>
              <a:ea typeface="Calibri"/>
              <a:cs typeface="Calibri"/>
              <a:sym typeface="Calibri"/>
            </a:endParaRPr>
          </a:p>
          <a:p>
            <a:pPr lvl="0" rtl="0">
              <a:spcBef>
                <a:spcPts val="0"/>
              </a:spcBef>
              <a:buNone/>
            </a:pPr>
            <a:r>
              <a:rPr lang="en" sz="2800" dirty="0">
                <a:solidFill>
                  <a:srgbClr val="000000"/>
                </a:solidFill>
                <a:latin typeface="Calibri"/>
                <a:ea typeface="Calibri"/>
                <a:cs typeface="Calibri"/>
                <a:sym typeface="Calibri"/>
              </a:rPr>
              <a:t>Let’s take a look at some examples of product images, how would you respond as an online shopper...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Shape 462"/>
          <p:cNvPicPr preferRelativeResize="0"/>
          <p:nvPr/>
        </p:nvPicPr>
        <p:blipFill rotWithShape="1">
          <a:blip r:embed="rId3">
            <a:alphaModFix/>
          </a:blip>
          <a:srcRect/>
          <a:stretch/>
        </p:blipFill>
        <p:spPr>
          <a:xfrm>
            <a:off x="657225" y="314326"/>
            <a:ext cx="7727097" cy="4438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Shape 467"/>
          <p:cNvPicPr preferRelativeResize="0"/>
          <p:nvPr/>
        </p:nvPicPr>
        <p:blipFill rotWithShape="1">
          <a:blip r:embed="rId3">
            <a:alphaModFix/>
          </a:blip>
          <a:srcRect/>
          <a:stretch/>
        </p:blipFill>
        <p:spPr>
          <a:xfrm>
            <a:off x="666750" y="266682"/>
            <a:ext cx="7729508" cy="460059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Shape 472"/>
          <p:cNvPicPr preferRelativeResize="0"/>
          <p:nvPr/>
        </p:nvPicPr>
        <p:blipFill rotWithShape="1">
          <a:blip r:embed="rId3">
            <a:alphaModFix/>
          </a:blip>
          <a:srcRect/>
          <a:stretch/>
        </p:blipFill>
        <p:spPr>
          <a:xfrm>
            <a:off x="642910" y="180956"/>
            <a:ext cx="8001000" cy="4789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p:nvPr/>
        </p:nvSpPr>
        <p:spPr>
          <a:xfrm>
            <a:off x="311700" y="177425"/>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7200">
                <a:solidFill>
                  <a:srgbClr val="000000"/>
                </a:solidFill>
                <a:latin typeface="Calibri"/>
                <a:ea typeface="Calibri"/>
                <a:cs typeface="Calibri"/>
                <a:sym typeface="Calibri"/>
              </a:rPr>
              <a:t>Optimising Copy</a:t>
            </a:r>
          </a:p>
        </p:txBody>
      </p:sp>
      <p:pic>
        <p:nvPicPr>
          <p:cNvPr id="478" name="Shape 478" descr="File:Typewriter (4855182596). ..."/>
          <p:cNvPicPr preferRelativeResize="0"/>
          <p:nvPr/>
        </p:nvPicPr>
        <p:blipFill>
          <a:blip r:embed="rId3">
            <a:alphaModFix/>
          </a:blip>
          <a:stretch>
            <a:fillRect/>
          </a:stretch>
        </p:blipFill>
        <p:spPr>
          <a:xfrm>
            <a:off x="1981900" y="1438400"/>
            <a:ext cx="5180200" cy="3439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359325" y="657175"/>
            <a:ext cx="8520600" cy="3416400"/>
          </a:xfrm>
          <a:prstGeom prst="rect">
            <a:avLst/>
          </a:prstGeom>
        </p:spPr>
        <p:txBody>
          <a:bodyPr lIns="91425" tIns="91425" rIns="91425" bIns="91425" anchor="t" anchorCtr="0">
            <a:noAutofit/>
          </a:bodyPr>
          <a:lstStyle/>
          <a:p>
            <a:pPr lvl="0">
              <a:spcBef>
                <a:spcPts val="0"/>
              </a:spcBef>
              <a:buNone/>
            </a:pPr>
            <a:r>
              <a:rPr lang="en" sz="3000" dirty="0">
                <a:solidFill>
                  <a:srgbClr val="444444"/>
                </a:solidFill>
                <a:highlight>
                  <a:srgbClr val="FFFFFF"/>
                </a:highlight>
                <a:latin typeface="Calibri" panose="020F0502020204030204" pitchFamily="34" charset="0"/>
              </a:rPr>
              <a:t>United Kingdom is the </a:t>
            </a:r>
            <a:r>
              <a:rPr lang="en" sz="3000" u="sng" dirty="0">
                <a:solidFill>
                  <a:srgbClr val="0B85E5"/>
                </a:solidFill>
                <a:highlight>
                  <a:srgbClr val="FFFFFF"/>
                </a:highlight>
                <a:latin typeface="Calibri" panose="020F0502020204030204" pitchFamily="34" charset="0"/>
                <a:hlinkClick r:id="rId3"/>
              </a:rPr>
              <a:t>third largest e-commerce market</a:t>
            </a:r>
            <a:r>
              <a:rPr lang="en" sz="3000" dirty="0">
                <a:solidFill>
                  <a:srgbClr val="444444"/>
                </a:solidFill>
                <a:highlight>
                  <a:srgbClr val="FFFFFF"/>
                </a:highlight>
                <a:latin typeface="Calibri" panose="020F0502020204030204" pitchFamily="34" charset="0"/>
              </a:rPr>
              <a:t> in the world in 2015. </a:t>
            </a:r>
          </a:p>
          <a:p>
            <a:pPr lvl="0">
              <a:spcBef>
                <a:spcPts val="0"/>
              </a:spcBef>
              <a:buNone/>
            </a:pPr>
            <a:r>
              <a:rPr lang="en" sz="3000" dirty="0">
                <a:solidFill>
                  <a:srgbClr val="444444"/>
                </a:solidFill>
                <a:highlight>
                  <a:srgbClr val="FFFFFF"/>
                </a:highlight>
                <a:latin typeface="Calibri" panose="020F0502020204030204" pitchFamily="34" charset="0"/>
              </a:rPr>
              <a:t>The </a:t>
            </a:r>
            <a:r>
              <a:rPr lang="en" sz="3000" u="sng" dirty="0">
                <a:solidFill>
                  <a:srgbClr val="0B85E5"/>
                </a:solidFill>
                <a:highlight>
                  <a:srgbClr val="FFFFFF"/>
                </a:highlight>
                <a:latin typeface="Calibri" panose="020F0502020204030204" pitchFamily="34" charset="0"/>
                <a:hlinkClick r:id="rId4"/>
              </a:rPr>
              <a:t>value of UK e-commerce sales</a:t>
            </a:r>
            <a:r>
              <a:rPr lang="en" sz="3000" dirty="0">
                <a:solidFill>
                  <a:srgbClr val="444444"/>
                </a:solidFill>
                <a:highlight>
                  <a:srgbClr val="FFFFFF"/>
                </a:highlight>
                <a:latin typeface="Calibri" panose="020F0502020204030204" pitchFamily="34" charset="0"/>
              </a:rPr>
              <a:t> at 533 billion British pounds in the same year. </a:t>
            </a:r>
          </a:p>
          <a:p>
            <a:pPr lvl="0">
              <a:spcBef>
                <a:spcPts val="0"/>
              </a:spcBef>
              <a:buNone/>
            </a:pPr>
            <a:r>
              <a:rPr lang="en" sz="3000" u="sng" dirty="0">
                <a:solidFill>
                  <a:srgbClr val="0B85E5"/>
                </a:solidFill>
                <a:highlight>
                  <a:srgbClr val="FFFFFF"/>
                </a:highlight>
                <a:latin typeface="Calibri" panose="020F0502020204030204" pitchFamily="34" charset="0"/>
                <a:hlinkClick r:id="rId5"/>
              </a:rPr>
              <a:t>B2B e-commerce sales via a website</a:t>
            </a:r>
            <a:r>
              <a:rPr lang="en" sz="3000" dirty="0">
                <a:solidFill>
                  <a:srgbClr val="444444"/>
                </a:solidFill>
                <a:highlight>
                  <a:srgbClr val="FFFFFF"/>
                </a:highlight>
                <a:latin typeface="Calibri" panose="020F0502020204030204" pitchFamily="34" charset="0"/>
              </a:rPr>
              <a:t> amounted to roughly 96.5 billion British pounds in 2015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p:nvPr/>
        </p:nvSpPr>
        <p:spPr>
          <a:xfrm>
            <a:off x="457200" y="7112"/>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Writing copy</a:t>
            </a:r>
          </a:p>
        </p:txBody>
      </p:sp>
      <p:sp>
        <p:nvSpPr>
          <p:cNvPr id="484" name="Shape 484"/>
          <p:cNvSpPr txBox="1"/>
          <p:nvPr/>
        </p:nvSpPr>
        <p:spPr>
          <a:xfrm>
            <a:off x="457200" y="996750"/>
            <a:ext cx="8229600" cy="3921600"/>
          </a:xfrm>
          <a:prstGeom prst="rect">
            <a:avLst/>
          </a:prstGeom>
          <a:noFill/>
          <a:ln>
            <a:noFill/>
          </a:ln>
        </p:spPr>
        <p:txBody>
          <a:bodyPr lIns="91425" tIns="91425" rIns="91425" bIns="91425" anchor="t" anchorCtr="0">
            <a:noAutofit/>
          </a:bodyPr>
          <a:lstStyle/>
          <a:p>
            <a:pPr lvl="0" rtl="0">
              <a:spcBef>
                <a:spcPts val="640"/>
              </a:spcBef>
              <a:buNone/>
            </a:pPr>
            <a:r>
              <a:rPr lang="en" sz="2800" dirty="0">
                <a:solidFill>
                  <a:srgbClr val="000000"/>
                </a:solidFill>
                <a:latin typeface="Calibri"/>
                <a:ea typeface="Calibri"/>
                <a:cs typeface="Calibri"/>
                <a:sym typeface="Calibri"/>
              </a:rPr>
              <a:t>When writing copy, it is essential to spend some time to think carefully about how your copy should flow, the style and use of keywords.</a:t>
            </a:r>
          </a:p>
          <a:p>
            <a:pPr lvl="0" rtl="0">
              <a:spcBef>
                <a:spcPts val="640"/>
              </a:spcBef>
              <a:buNone/>
            </a:pPr>
            <a:endParaRPr sz="2800" dirty="0">
              <a:solidFill>
                <a:srgbClr val="000000"/>
              </a:solidFill>
              <a:latin typeface="Calibri"/>
              <a:ea typeface="Calibri"/>
              <a:cs typeface="Calibri"/>
              <a:sym typeface="Calibri"/>
            </a:endParaRPr>
          </a:p>
          <a:p>
            <a:pPr lvl="0" rtl="0">
              <a:spcBef>
                <a:spcPts val="640"/>
              </a:spcBef>
              <a:buNone/>
            </a:pPr>
            <a:r>
              <a:rPr lang="en" sz="2800" dirty="0">
                <a:solidFill>
                  <a:srgbClr val="000000"/>
                </a:solidFill>
                <a:latin typeface="Calibri"/>
                <a:ea typeface="Calibri"/>
                <a:cs typeface="Calibri"/>
                <a:sym typeface="Calibri"/>
              </a:rPr>
              <a:t>The aim of your product copy is to explain clearly and concisely, to your customer, what the product is, what it does and any options they may have.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p:nvPr/>
        </p:nvSpPr>
        <p:spPr>
          <a:xfrm>
            <a:off x="457200" y="46037"/>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Get 30-100% more conversions</a:t>
            </a:r>
          </a:p>
        </p:txBody>
      </p:sp>
      <p:sp>
        <p:nvSpPr>
          <p:cNvPr id="490" name="Shape 490"/>
          <p:cNvSpPr txBox="1"/>
          <p:nvPr/>
        </p:nvSpPr>
        <p:spPr>
          <a:xfrm>
            <a:off x="660050" y="1026300"/>
            <a:ext cx="8229600" cy="3098025"/>
          </a:xfrm>
          <a:prstGeom prst="rect">
            <a:avLst/>
          </a:prstGeom>
          <a:noFill/>
          <a:ln>
            <a:noFill/>
          </a:ln>
        </p:spPr>
        <p:txBody>
          <a:bodyPr lIns="91425" tIns="91425" rIns="91425" bIns="91425" anchor="t" anchorCtr="0">
            <a:noAutofit/>
          </a:bodyPr>
          <a:lstStyle/>
          <a:p>
            <a:pPr lvl="0" rtl="0">
              <a:buNone/>
            </a:pPr>
            <a:r>
              <a:rPr lang="en" sz="2800" dirty="0">
                <a:solidFill>
                  <a:srgbClr val="000000"/>
                </a:solidFill>
                <a:latin typeface="Calibri"/>
                <a:ea typeface="Calibri"/>
                <a:cs typeface="Calibri"/>
                <a:sym typeface="Calibri"/>
              </a:rPr>
              <a:t>Quality product descriptions can transform e-commerce conversion rates.  It’s common to see increases of 30-100%.</a:t>
            </a:r>
          </a:p>
          <a:p>
            <a:pPr lvl="0" rtl="0">
              <a:buNone/>
            </a:pPr>
            <a:endParaRPr sz="2800" dirty="0">
              <a:solidFill>
                <a:srgbClr val="000000"/>
              </a:solidFill>
              <a:latin typeface="Calibri"/>
              <a:ea typeface="Calibri"/>
              <a:cs typeface="Calibri"/>
              <a:sym typeface="Calibri"/>
            </a:endParaRPr>
          </a:p>
          <a:p>
            <a:pPr lvl="0" rtl="0">
              <a:buNone/>
            </a:pPr>
            <a:r>
              <a:rPr lang="en" sz="2800" dirty="0">
                <a:solidFill>
                  <a:srgbClr val="000000"/>
                </a:solidFill>
                <a:latin typeface="Calibri"/>
                <a:ea typeface="Calibri"/>
                <a:cs typeface="Calibri"/>
                <a:sym typeface="Calibri"/>
              </a:rPr>
              <a:t>As well as converting more visitors, search traffic increases drastically when unique copy is written for each product. </a:t>
            </a:r>
          </a:p>
        </p:txBody>
      </p:sp>
      <p:pic>
        <p:nvPicPr>
          <p:cNvPr id="491" name="Shape 491"/>
          <p:cNvPicPr preferRelativeResize="0"/>
          <p:nvPr/>
        </p:nvPicPr>
        <p:blipFill rotWithShape="1">
          <a:blip r:embed="rId3">
            <a:alphaModFix/>
          </a:blip>
          <a:srcRect t="24810" b="28521"/>
          <a:stretch/>
        </p:blipFill>
        <p:spPr>
          <a:xfrm>
            <a:off x="3205437" y="3829050"/>
            <a:ext cx="2733125" cy="127553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p:nvPr/>
        </p:nvSpPr>
        <p:spPr>
          <a:xfrm>
            <a:off x="2197348" y="0"/>
            <a:ext cx="47493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Goals for copy</a:t>
            </a:r>
          </a:p>
        </p:txBody>
      </p:sp>
      <p:sp>
        <p:nvSpPr>
          <p:cNvPr id="497" name="Shape 497"/>
          <p:cNvSpPr txBox="1"/>
          <p:nvPr/>
        </p:nvSpPr>
        <p:spPr>
          <a:xfrm>
            <a:off x="457200" y="1066800"/>
            <a:ext cx="8229600" cy="3051600"/>
          </a:xfrm>
          <a:prstGeom prst="rect">
            <a:avLst/>
          </a:prstGeom>
          <a:noFill/>
          <a:ln>
            <a:noFill/>
          </a:ln>
        </p:spPr>
        <p:txBody>
          <a:bodyPr lIns="91425" tIns="91425" rIns="91425" bIns="91425" anchor="t" anchorCtr="0">
            <a:noAutofit/>
          </a:bodyPr>
          <a:lstStyle/>
          <a:p>
            <a:pPr marL="457200" lvl="0" indent="-419100" rtl="0">
              <a:spcBef>
                <a:spcPts val="640"/>
              </a:spcBef>
              <a:buClr>
                <a:srgbClr val="000000"/>
              </a:buClr>
              <a:buSzPct val="100000"/>
              <a:buAutoNum type="arabicPeriod"/>
            </a:pPr>
            <a:r>
              <a:rPr lang="en" sz="2800" dirty="0">
                <a:solidFill>
                  <a:srgbClr val="000000"/>
                </a:solidFill>
                <a:latin typeface="Calibri"/>
                <a:ea typeface="Calibri"/>
                <a:cs typeface="Calibri"/>
                <a:sym typeface="Calibri"/>
              </a:rPr>
              <a:t>Establish trust</a:t>
            </a:r>
            <a:br>
              <a:rPr lang="en" sz="2800" dirty="0">
                <a:solidFill>
                  <a:srgbClr val="000000"/>
                </a:solidFill>
                <a:latin typeface="Calibri"/>
                <a:ea typeface="Calibri"/>
                <a:cs typeface="Calibri"/>
                <a:sym typeface="Calibri"/>
              </a:rPr>
            </a:br>
            <a:endParaRPr lang="en" sz="2800" dirty="0">
              <a:solidFill>
                <a:srgbClr val="000000"/>
              </a:solidFill>
              <a:latin typeface="Calibri"/>
              <a:ea typeface="Calibri"/>
              <a:cs typeface="Calibri"/>
              <a:sym typeface="Calibri"/>
            </a:endParaRPr>
          </a:p>
          <a:p>
            <a:pPr marL="457200" lvl="0" indent="-419100" rtl="0">
              <a:spcBef>
                <a:spcPts val="640"/>
              </a:spcBef>
              <a:buClr>
                <a:srgbClr val="000000"/>
              </a:buClr>
              <a:buSzPct val="100000"/>
              <a:buAutoNum type="arabicPeriod"/>
            </a:pPr>
            <a:r>
              <a:rPr lang="en" sz="2800" dirty="0">
                <a:solidFill>
                  <a:srgbClr val="000000"/>
                </a:solidFill>
                <a:latin typeface="Calibri"/>
                <a:ea typeface="Calibri"/>
                <a:cs typeface="Calibri"/>
                <a:sym typeface="Calibri"/>
              </a:rPr>
              <a:t>Convince visitors that your product is right for them</a:t>
            </a:r>
          </a:p>
        </p:txBody>
      </p:sp>
      <p:pic>
        <p:nvPicPr>
          <p:cNvPr id="498" name="Shape 498" descr="Hat, Graduation, Graduation ..."/>
          <p:cNvPicPr preferRelativeResize="0"/>
          <p:nvPr/>
        </p:nvPicPr>
        <p:blipFill>
          <a:blip r:embed="rId3">
            <a:alphaModFix/>
          </a:blip>
          <a:stretch>
            <a:fillRect/>
          </a:stretch>
        </p:blipFill>
        <p:spPr>
          <a:xfrm>
            <a:off x="3089261" y="2876876"/>
            <a:ext cx="2965474" cy="22666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p:nvPr/>
        </p:nvSpPr>
        <p:spPr>
          <a:xfrm>
            <a:off x="411425" y="-21012"/>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Tips for copy</a:t>
            </a:r>
          </a:p>
        </p:txBody>
      </p:sp>
      <p:sp>
        <p:nvSpPr>
          <p:cNvPr id="504" name="Shape 504"/>
          <p:cNvSpPr txBox="1"/>
          <p:nvPr/>
        </p:nvSpPr>
        <p:spPr>
          <a:xfrm>
            <a:off x="457200" y="1066800"/>
            <a:ext cx="8229600" cy="3824700"/>
          </a:xfrm>
          <a:prstGeom prst="rect">
            <a:avLst/>
          </a:prstGeom>
          <a:noFill/>
          <a:ln>
            <a:noFill/>
          </a:ln>
        </p:spPr>
        <p:txBody>
          <a:bodyPr lIns="91425" tIns="91425" rIns="91425" bIns="91425" anchor="t" anchorCtr="0">
            <a:noAutofit/>
          </a:bodyPr>
          <a:lstStyle/>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Use bullet points</a:t>
            </a:r>
          </a:p>
          <a:p>
            <a:pPr marL="914400" lvl="1" indent="-406400" rtl="0">
              <a:spcBef>
                <a:spcPts val="560"/>
              </a:spcBef>
              <a:buClr>
                <a:srgbClr val="000000"/>
              </a:buClr>
              <a:buSzPct val="100000"/>
              <a:buChar char="–"/>
            </a:pPr>
            <a:r>
              <a:rPr lang="en" sz="2800" dirty="0">
                <a:solidFill>
                  <a:srgbClr val="000000"/>
                </a:solidFill>
                <a:latin typeface="Calibri"/>
                <a:ea typeface="Calibri"/>
                <a:cs typeface="Calibri"/>
                <a:sym typeface="Calibri"/>
              </a:rPr>
              <a:t>79% of people scan pages rather than read fully</a:t>
            </a:r>
            <a:br>
              <a:rPr lang="en" sz="2800" dirty="0">
                <a:solidFill>
                  <a:srgbClr val="000000"/>
                </a:solidFill>
                <a:latin typeface="Calibri"/>
                <a:ea typeface="Calibri"/>
                <a:cs typeface="Calibri"/>
                <a:sym typeface="Calibri"/>
              </a:rPr>
            </a:br>
            <a:endParaRPr lang="en" sz="2800" dirty="0">
              <a:solidFill>
                <a:srgbClr val="000000"/>
              </a:solidFill>
              <a:latin typeface="Calibri"/>
              <a:ea typeface="Calibri"/>
              <a:cs typeface="Calibri"/>
              <a:sym typeface="Calibri"/>
            </a:endParaRPr>
          </a:p>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Avoid long sentences</a:t>
            </a:r>
            <a:br>
              <a:rPr lang="en" sz="2800" dirty="0">
                <a:solidFill>
                  <a:srgbClr val="000000"/>
                </a:solidFill>
                <a:latin typeface="Calibri"/>
                <a:ea typeface="Calibri"/>
                <a:cs typeface="Calibri"/>
                <a:sym typeface="Calibri"/>
              </a:rPr>
            </a:br>
            <a:endParaRPr lang="en" sz="2800" dirty="0">
              <a:solidFill>
                <a:srgbClr val="000000"/>
              </a:solidFill>
              <a:latin typeface="Calibri"/>
              <a:ea typeface="Calibri"/>
              <a:cs typeface="Calibri"/>
              <a:sym typeface="Calibri"/>
            </a:endParaRPr>
          </a:p>
          <a:p>
            <a:pPr marL="457200" lvl="0" indent="-431800" rtl="0">
              <a:spcBef>
                <a:spcPts val="640"/>
              </a:spcBef>
              <a:buClr>
                <a:srgbClr val="000000"/>
              </a:buClr>
              <a:buSzPct val="100000"/>
              <a:buChar char="•"/>
            </a:pPr>
            <a:r>
              <a:rPr lang="en" sz="2800" dirty="0">
                <a:solidFill>
                  <a:srgbClr val="000000"/>
                </a:solidFill>
                <a:latin typeface="Calibri"/>
                <a:ea typeface="Calibri"/>
                <a:cs typeface="Calibri"/>
                <a:sym typeface="Calibri"/>
              </a:rPr>
              <a:t>Speak simply</a:t>
            </a:r>
          </a:p>
        </p:txBody>
      </p:sp>
      <p:pic>
        <p:nvPicPr>
          <p:cNvPr id="505" name="Shape 505" descr="Page, Paper, Pen, Writing, ..."/>
          <p:cNvPicPr preferRelativeResize="0"/>
          <p:nvPr/>
        </p:nvPicPr>
        <p:blipFill>
          <a:blip r:embed="rId3">
            <a:alphaModFix/>
          </a:blip>
          <a:stretch>
            <a:fillRect/>
          </a:stretch>
        </p:blipFill>
        <p:spPr>
          <a:xfrm>
            <a:off x="5164690" y="2342737"/>
            <a:ext cx="2730174" cy="24510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p:nvPr/>
        </p:nvSpPr>
        <p:spPr>
          <a:xfrm>
            <a:off x="261936" y="194800"/>
            <a:ext cx="8620125"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Other optimisation opportunities</a:t>
            </a:r>
          </a:p>
        </p:txBody>
      </p:sp>
      <p:sp>
        <p:nvSpPr>
          <p:cNvPr id="511" name="Shape 511"/>
          <p:cNvSpPr txBox="1"/>
          <p:nvPr/>
        </p:nvSpPr>
        <p:spPr>
          <a:xfrm>
            <a:off x="457199" y="1337800"/>
            <a:ext cx="8229600" cy="1687512"/>
          </a:xfrm>
          <a:prstGeom prst="rect">
            <a:avLst/>
          </a:prstGeom>
          <a:noFill/>
          <a:ln>
            <a:noFill/>
          </a:ln>
        </p:spPr>
        <p:txBody>
          <a:bodyPr lIns="91425" tIns="91425" rIns="91425" bIns="91425" anchor="t" anchorCtr="0">
            <a:noAutofit/>
          </a:bodyPr>
          <a:lstStyle/>
          <a:p>
            <a:pPr marL="457200" lvl="0" indent="-419100" rtl="0">
              <a:spcBef>
                <a:spcPts val="640"/>
              </a:spcBef>
              <a:buClr>
                <a:srgbClr val="000000"/>
              </a:buClr>
              <a:buSzPct val="100000"/>
              <a:buChar char="•"/>
            </a:pPr>
            <a:r>
              <a:rPr lang="en" sz="2800" dirty="0">
                <a:solidFill>
                  <a:srgbClr val="000000"/>
                </a:solidFill>
                <a:latin typeface="Calibri"/>
                <a:ea typeface="Calibri"/>
                <a:cs typeface="Calibri"/>
                <a:sym typeface="Calibri"/>
              </a:rPr>
              <a:t>Video - Is your product suitable for a short video?</a:t>
            </a:r>
          </a:p>
          <a:p>
            <a:pPr marL="457200" lvl="0" indent="-419100" rtl="0">
              <a:spcBef>
                <a:spcPts val="640"/>
              </a:spcBef>
              <a:buClr>
                <a:srgbClr val="000000"/>
              </a:buClr>
              <a:buSzPct val="100000"/>
              <a:buChar char="•"/>
            </a:pPr>
            <a:r>
              <a:rPr lang="en" sz="2800" dirty="0">
                <a:solidFill>
                  <a:srgbClr val="000000"/>
                </a:solidFill>
                <a:latin typeface="Calibri"/>
                <a:ea typeface="Calibri"/>
                <a:cs typeface="Calibri"/>
                <a:sym typeface="Calibri"/>
              </a:rPr>
              <a:t>Responsive design - Is your e-commerce site optimised for viewing on mobile?</a:t>
            </a:r>
          </a:p>
        </p:txBody>
      </p:sp>
      <p:pic>
        <p:nvPicPr>
          <p:cNvPr id="512" name="Shape 512" descr="Play, Button, Round, Blue, ..."/>
          <p:cNvPicPr preferRelativeResize="0"/>
          <p:nvPr/>
        </p:nvPicPr>
        <p:blipFill>
          <a:blip r:embed="rId3">
            <a:alphaModFix/>
          </a:blip>
          <a:stretch>
            <a:fillRect/>
          </a:stretch>
        </p:blipFill>
        <p:spPr>
          <a:xfrm>
            <a:off x="2178250" y="3126449"/>
            <a:ext cx="1853175" cy="1853175"/>
          </a:xfrm>
          <a:prstGeom prst="rect">
            <a:avLst/>
          </a:prstGeom>
          <a:noFill/>
          <a:ln>
            <a:noFill/>
          </a:ln>
        </p:spPr>
      </p:pic>
      <p:pic>
        <p:nvPicPr>
          <p:cNvPr id="513" name="Shape 513" descr="Mobile, Mobile Phone ..."/>
          <p:cNvPicPr preferRelativeResize="0"/>
          <p:nvPr/>
        </p:nvPicPr>
        <p:blipFill>
          <a:blip r:embed="rId4">
            <a:alphaModFix/>
          </a:blip>
          <a:stretch>
            <a:fillRect/>
          </a:stretch>
        </p:blipFill>
        <p:spPr>
          <a:xfrm>
            <a:off x="4373374" y="2958376"/>
            <a:ext cx="2189325" cy="21893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519" name="Shape 51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sp>
        <p:nvSpPr>
          <p:cNvPr id="520" name="Shape 5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endParaRPr/>
          </a:p>
        </p:txBody>
      </p:sp>
      <p:sp>
        <p:nvSpPr>
          <p:cNvPr id="521" name="Shape 52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522" name="Shape 522"/>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523" name="Shape 523"/>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524" name="Shape 524"/>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525" name="Shape 525"/>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526" name="Shape 526"/>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527" name="Shape 527"/>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lnSpc>
                <a:spcPct val="150000"/>
              </a:lnSpc>
              <a:spcBef>
                <a:spcPts val="0"/>
              </a:spcBef>
              <a:buSzPct val="36666"/>
              <a:buNone/>
            </a:pPr>
            <a:endParaRPr lang="en" sz="3000" dirty="0">
              <a:solidFill>
                <a:srgbClr val="FFFFFF"/>
              </a:solidFill>
              <a:latin typeface="Calibri"/>
              <a:ea typeface="Calibri"/>
              <a:cs typeface="Calibri"/>
              <a:sym typeface="Calibri"/>
            </a:endParaRPr>
          </a:p>
        </p:txBody>
      </p:sp>
      <p:sp>
        <p:nvSpPr>
          <p:cNvPr id="528" name="Shape 528"/>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529" name="Shape 529"/>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530" name="Shape 530"/>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229404" y="945093"/>
            <a:ext cx="3183975" cy="2246769"/>
          </a:xfrm>
          <a:prstGeom prst="rect">
            <a:avLst/>
          </a:prstGeom>
          <a:noFill/>
        </p:spPr>
        <p:txBody>
          <a:bodyPr wrap="square" rtlCol="0">
            <a:spAutoFit/>
          </a:bodyPr>
          <a:lstStyle/>
          <a:p>
            <a:r>
              <a:rPr lang="en" sz="4200" dirty="0">
                <a:solidFill>
                  <a:srgbClr val="FFFFFF"/>
                </a:solidFill>
                <a:latin typeface="Calibri"/>
                <a:ea typeface="Calibri"/>
                <a:cs typeface="Calibri"/>
                <a:sym typeface="Calibri"/>
              </a:rPr>
              <a:t>Ecommerce strategy for your business </a:t>
            </a:r>
          </a:p>
          <a:p>
            <a:endParaRPr lang="en-GB"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p:nvPr/>
        </p:nvSpPr>
        <p:spPr>
          <a:xfrm>
            <a:off x="246100" y="147649"/>
            <a:ext cx="8785800" cy="879900"/>
          </a:xfrm>
          <a:prstGeom prst="rect">
            <a:avLst/>
          </a:prstGeom>
          <a:noFill/>
          <a:ln>
            <a:noFill/>
          </a:ln>
        </p:spPr>
        <p:txBody>
          <a:bodyPr lIns="91425" tIns="91425" rIns="91425" bIns="91425" anchor="ctr" anchorCtr="0">
            <a:noAutofit/>
          </a:bodyPr>
          <a:lstStyle/>
          <a:p>
            <a:pPr lvl="0" algn="ctr" rtl="0">
              <a:spcBef>
                <a:spcPts val="0"/>
              </a:spcBef>
              <a:buNone/>
            </a:pPr>
            <a:r>
              <a:rPr lang="en" sz="4200" dirty="0">
                <a:solidFill>
                  <a:srgbClr val="000000"/>
                </a:solidFill>
                <a:latin typeface="Calibri"/>
                <a:ea typeface="Calibri"/>
                <a:cs typeface="Calibri"/>
                <a:sym typeface="Calibri"/>
              </a:rPr>
              <a:t>Developing your e-commerce strategy</a:t>
            </a:r>
          </a:p>
        </p:txBody>
      </p:sp>
      <p:sp>
        <p:nvSpPr>
          <p:cNvPr id="536" name="Shape 536"/>
          <p:cNvSpPr txBox="1"/>
          <p:nvPr/>
        </p:nvSpPr>
        <p:spPr>
          <a:xfrm>
            <a:off x="402425" y="846797"/>
            <a:ext cx="8346000" cy="3485400"/>
          </a:xfrm>
          <a:prstGeom prst="rect">
            <a:avLst/>
          </a:prstGeom>
          <a:noFill/>
          <a:ln>
            <a:noFill/>
          </a:ln>
        </p:spPr>
        <p:txBody>
          <a:bodyPr lIns="91425" tIns="91425" rIns="91425" bIns="91425" anchor="t" anchorCtr="0">
            <a:noAutofit/>
          </a:bodyPr>
          <a:lstStyle/>
          <a:p>
            <a:pPr marL="457200" lvl="0" indent="-406400" rtl="0">
              <a:lnSpc>
                <a:spcPct val="150000"/>
              </a:lnSpc>
              <a:spcBef>
                <a:spcPts val="0"/>
              </a:spcBef>
              <a:buClr>
                <a:srgbClr val="000000"/>
              </a:buClr>
              <a:buSzPct val="100000"/>
              <a:buChar char="•"/>
            </a:pPr>
            <a:r>
              <a:rPr lang="en" sz="2800" dirty="0">
                <a:solidFill>
                  <a:srgbClr val="000000"/>
                </a:solidFill>
                <a:latin typeface="Calibri"/>
                <a:ea typeface="Calibri"/>
                <a:cs typeface="Calibri"/>
                <a:sym typeface="Calibri"/>
              </a:rPr>
              <a:t>Is this the right time?</a:t>
            </a:r>
          </a:p>
          <a:p>
            <a:pPr marL="457200" lvl="0" indent="-406400" rtl="0">
              <a:lnSpc>
                <a:spcPct val="150000"/>
              </a:lnSpc>
              <a:spcBef>
                <a:spcPts val="0"/>
              </a:spcBef>
              <a:buClr>
                <a:srgbClr val="000000"/>
              </a:buClr>
              <a:buSzPct val="100000"/>
              <a:buChar char="•"/>
            </a:pPr>
            <a:r>
              <a:rPr lang="en" sz="2800" dirty="0">
                <a:solidFill>
                  <a:srgbClr val="000000"/>
                </a:solidFill>
                <a:latin typeface="Calibri"/>
                <a:ea typeface="Calibri"/>
                <a:cs typeface="Calibri"/>
                <a:sym typeface="Calibri"/>
              </a:rPr>
              <a:t>What do you want to sell online?</a:t>
            </a:r>
          </a:p>
          <a:p>
            <a:pPr marL="457200" lvl="0" indent="-406400" rtl="0">
              <a:lnSpc>
                <a:spcPct val="150000"/>
              </a:lnSpc>
              <a:spcBef>
                <a:spcPts val="0"/>
              </a:spcBef>
              <a:buClr>
                <a:srgbClr val="000000"/>
              </a:buClr>
              <a:buSzPct val="100000"/>
              <a:buChar char="•"/>
            </a:pPr>
            <a:r>
              <a:rPr lang="en" sz="2800" dirty="0">
                <a:solidFill>
                  <a:srgbClr val="000000"/>
                </a:solidFill>
                <a:latin typeface="Calibri"/>
                <a:ea typeface="Calibri"/>
                <a:cs typeface="Calibri"/>
                <a:sym typeface="Calibri"/>
              </a:rPr>
              <a:t>Where are your customers?</a:t>
            </a:r>
          </a:p>
          <a:p>
            <a:pPr marL="457200" lvl="0" indent="-406400" rtl="0">
              <a:lnSpc>
                <a:spcPct val="150000"/>
              </a:lnSpc>
              <a:spcBef>
                <a:spcPts val="0"/>
              </a:spcBef>
              <a:buClr>
                <a:srgbClr val="000000"/>
              </a:buClr>
              <a:buSzPct val="100000"/>
              <a:buChar char="•"/>
            </a:pPr>
            <a:r>
              <a:rPr lang="en" sz="2800" dirty="0">
                <a:solidFill>
                  <a:srgbClr val="000000"/>
                </a:solidFill>
                <a:latin typeface="Calibri"/>
                <a:ea typeface="Calibri"/>
                <a:cs typeface="Calibri"/>
                <a:sym typeface="Calibri"/>
              </a:rPr>
              <a:t>How do your customers shop?</a:t>
            </a:r>
          </a:p>
          <a:p>
            <a:pPr marL="457200" lvl="0" indent="-406400" rtl="0">
              <a:lnSpc>
                <a:spcPct val="150000"/>
              </a:lnSpc>
              <a:spcBef>
                <a:spcPts val="0"/>
              </a:spcBef>
              <a:buClr>
                <a:srgbClr val="000000"/>
              </a:buClr>
              <a:buSzPct val="100000"/>
              <a:buChar char="•"/>
            </a:pPr>
            <a:r>
              <a:rPr lang="en" sz="2800" dirty="0">
                <a:solidFill>
                  <a:srgbClr val="000000"/>
                </a:solidFill>
                <a:latin typeface="Calibri"/>
                <a:ea typeface="Calibri"/>
                <a:cs typeface="Calibri"/>
                <a:sym typeface="Calibri"/>
              </a:rPr>
              <a:t>Does the business have capacity?</a:t>
            </a:r>
          </a:p>
          <a:p>
            <a:pPr marL="457200" lvl="0" indent="-406400" rtl="0">
              <a:lnSpc>
                <a:spcPct val="150000"/>
              </a:lnSpc>
              <a:spcBef>
                <a:spcPts val="0"/>
              </a:spcBef>
              <a:buClr>
                <a:srgbClr val="000000"/>
              </a:buClr>
              <a:buSzPct val="100000"/>
              <a:buChar char="•"/>
            </a:pPr>
            <a:r>
              <a:rPr lang="en" sz="2800" dirty="0">
                <a:solidFill>
                  <a:srgbClr val="000000"/>
                </a:solidFill>
                <a:latin typeface="Calibri"/>
                <a:ea typeface="Calibri"/>
                <a:cs typeface="Calibri"/>
                <a:sym typeface="Calibri"/>
              </a:rPr>
              <a:t>Which solution is best for you?</a:t>
            </a:r>
          </a:p>
        </p:txBody>
      </p:sp>
      <p:pic>
        <p:nvPicPr>
          <p:cNvPr id="537" name="Shape 537" descr="File:Blue question mark icon. ..."/>
          <p:cNvPicPr preferRelativeResize="0"/>
          <p:nvPr/>
        </p:nvPicPr>
        <p:blipFill>
          <a:blip r:embed="rId3">
            <a:alphaModFix/>
          </a:blip>
          <a:stretch>
            <a:fillRect/>
          </a:stretch>
        </p:blipFill>
        <p:spPr>
          <a:xfrm>
            <a:off x="6282400" y="1726697"/>
            <a:ext cx="2085025" cy="20850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p:nvPr/>
        </p:nvSpPr>
        <p:spPr>
          <a:xfrm>
            <a:off x="2294699" y="0"/>
            <a:ext cx="6096825" cy="763500"/>
          </a:xfrm>
          <a:prstGeom prst="rect">
            <a:avLst/>
          </a:prstGeom>
          <a:noFill/>
          <a:ln>
            <a:noFill/>
          </a:ln>
        </p:spPr>
        <p:txBody>
          <a:bodyPr lIns="91425" tIns="91425" rIns="91425" bIns="91425" anchor="t" anchorCtr="0">
            <a:noAutofit/>
          </a:bodyPr>
          <a:lstStyle/>
          <a:p>
            <a:pPr lvl="0" rtl="0">
              <a:spcBef>
                <a:spcPts val="0"/>
              </a:spcBef>
              <a:buNone/>
            </a:pPr>
            <a:r>
              <a:rPr lang="en" sz="4800" dirty="0">
                <a:solidFill>
                  <a:srgbClr val="000000"/>
                </a:solidFill>
                <a:latin typeface="Calibri"/>
                <a:ea typeface="Calibri"/>
                <a:cs typeface="Calibri"/>
                <a:sym typeface="Calibri"/>
              </a:rPr>
              <a:t>Confirming orders</a:t>
            </a:r>
          </a:p>
        </p:txBody>
      </p:sp>
      <p:sp>
        <p:nvSpPr>
          <p:cNvPr id="543" name="Shape 543"/>
          <p:cNvSpPr txBox="1"/>
          <p:nvPr/>
        </p:nvSpPr>
        <p:spPr>
          <a:xfrm>
            <a:off x="187875" y="803100"/>
            <a:ext cx="8520600" cy="4734900"/>
          </a:xfrm>
          <a:prstGeom prst="rect">
            <a:avLst/>
          </a:prstGeom>
          <a:noFill/>
          <a:ln>
            <a:noFill/>
          </a:ln>
        </p:spPr>
        <p:txBody>
          <a:bodyPr lIns="91425" tIns="91425" rIns="91425" bIns="91425" anchor="t" anchorCtr="0">
            <a:noAutofit/>
          </a:bodyPr>
          <a:lstStyle/>
          <a:p>
            <a:pPr marL="457200" lvl="0" indent="-355600" rtl="0">
              <a:spcBef>
                <a:spcPts val="0"/>
              </a:spcBef>
              <a:buClr>
                <a:srgbClr val="000000"/>
              </a:buClr>
              <a:buSzPct val="100000"/>
              <a:buFont typeface="Calibri"/>
              <a:buChar char="•"/>
            </a:pPr>
            <a:r>
              <a:rPr lang="en" sz="2000" dirty="0">
                <a:solidFill>
                  <a:srgbClr val="000000"/>
                </a:solidFill>
                <a:latin typeface="Calibri"/>
                <a:ea typeface="Calibri"/>
                <a:cs typeface="Calibri"/>
                <a:sym typeface="Calibri"/>
              </a:rPr>
              <a:t>Automated response to new orders</a:t>
            </a:r>
          </a:p>
          <a:p>
            <a:pPr marL="457200" lvl="0" indent="-355600" rtl="0">
              <a:spcBef>
                <a:spcPts val="0"/>
              </a:spcBef>
              <a:buClr>
                <a:srgbClr val="000000"/>
              </a:buClr>
              <a:buSzPct val="100000"/>
              <a:buFont typeface="Calibri"/>
              <a:buChar char="•"/>
            </a:pPr>
            <a:r>
              <a:rPr lang="en" sz="2000" dirty="0">
                <a:solidFill>
                  <a:srgbClr val="000000"/>
                </a:solidFill>
                <a:latin typeface="Calibri"/>
                <a:ea typeface="Calibri"/>
                <a:cs typeface="Calibri"/>
                <a:sym typeface="Calibri"/>
              </a:rPr>
              <a:t>Customer gets an email to confirm that their order has been received</a:t>
            </a:r>
          </a:p>
          <a:p>
            <a:pPr marL="457200" lvl="0" indent="-355600" rtl="0">
              <a:spcBef>
                <a:spcPts val="0"/>
              </a:spcBef>
              <a:buClr>
                <a:srgbClr val="000000"/>
              </a:buClr>
              <a:buSzPct val="100000"/>
              <a:buFont typeface="Calibri"/>
              <a:buChar char="•"/>
            </a:pPr>
            <a:r>
              <a:rPr lang="en" sz="2000" dirty="0">
                <a:solidFill>
                  <a:srgbClr val="000000"/>
                </a:solidFill>
                <a:latin typeface="Calibri"/>
                <a:ea typeface="Calibri"/>
                <a:cs typeface="Calibri"/>
                <a:sym typeface="Calibri"/>
              </a:rPr>
              <a:t>Aids with credibility</a:t>
            </a:r>
          </a:p>
          <a:p>
            <a:pPr marL="457200" lvl="0" indent="-355600" rtl="0">
              <a:spcBef>
                <a:spcPts val="0"/>
              </a:spcBef>
              <a:buClr>
                <a:srgbClr val="000000"/>
              </a:buClr>
              <a:buSzPct val="100000"/>
              <a:buFont typeface="Calibri"/>
              <a:buChar char="•"/>
            </a:pPr>
            <a:r>
              <a:rPr lang="en" sz="2000" dirty="0">
                <a:solidFill>
                  <a:srgbClr val="000000"/>
                </a:solidFill>
                <a:latin typeface="Calibri"/>
                <a:ea typeface="Calibri"/>
                <a:cs typeface="Calibri"/>
                <a:sym typeface="Calibri"/>
              </a:rPr>
              <a:t>Enhances buying experience</a:t>
            </a:r>
          </a:p>
          <a:p>
            <a:pPr lvl="0" rtl="0">
              <a:spcBef>
                <a:spcPts val="0"/>
              </a:spcBef>
              <a:buNone/>
            </a:pPr>
            <a:br>
              <a:rPr lang="en" sz="2000" dirty="0">
                <a:solidFill>
                  <a:srgbClr val="000000"/>
                </a:solidFill>
                <a:latin typeface="Calibri"/>
                <a:ea typeface="Calibri"/>
                <a:cs typeface="Calibri"/>
                <a:sym typeface="Calibri"/>
              </a:rPr>
            </a:br>
            <a:r>
              <a:rPr lang="en" sz="2000" dirty="0">
                <a:solidFill>
                  <a:srgbClr val="000000"/>
                </a:solidFill>
                <a:latin typeface="Calibri"/>
                <a:ea typeface="Calibri"/>
                <a:cs typeface="Calibri"/>
                <a:sym typeface="Calibri"/>
              </a:rPr>
              <a:t>The email should contain:</a:t>
            </a:r>
          </a:p>
          <a:p>
            <a:pPr marL="457200" lvl="0" indent="-355600" rtl="0">
              <a:spcBef>
                <a:spcPts val="0"/>
              </a:spcBef>
              <a:buClr>
                <a:srgbClr val="000000"/>
              </a:buClr>
              <a:buSzPct val="100000"/>
              <a:buFont typeface="Calibri"/>
              <a:buChar char="•"/>
            </a:pPr>
            <a:r>
              <a:rPr lang="en" sz="2000" dirty="0">
                <a:solidFill>
                  <a:srgbClr val="000000"/>
                </a:solidFill>
                <a:latin typeface="Calibri"/>
                <a:ea typeface="Calibri"/>
                <a:cs typeface="Calibri"/>
                <a:sym typeface="Calibri"/>
              </a:rPr>
              <a:t>That the order has been received</a:t>
            </a:r>
          </a:p>
          <a:p>
            <a:pPr marL="457200" lvl="0" indent="-355600" rtl="0">
              <a:spcBef>
                <a:spcPts val="0"/>
              </a:spcBef>
              <a:buClr>
                <a:srgbClr val="000000"/>
              </a:buClr>
              <a:buSzPct val="100000"/>
              <a:buFont typeface="Calibri"/>
              <a:buChar char="•"/>
            </a:pPr>
            <a:r>
              <a:rPr lang="en" sz="2000" dirty="0">
                <a:solidFill>
                  <a:srgbClr val="000000"/>
                </a:solidFill>
                <a:latin typeface="Calibri"/>
                <a:ea typeface="Calibri"/>
                <a:cs typeface="Calibri"/>
                <a:sym typeface="Calibri"/>
              </a:rPr>
              <a:t>What was ordered</a:t>
            </a:r>
          </a:p>
          <a:p>
            <a:pPr marL="457200" lvl="0" indent="-355600" rtl="0">
              <a:spcBef>
                <a:spcPts val="0"/>
              </a:spcBef>
              <a:buClr>
                <a:srgbClr val="000000"/>
              </a:buClr>
              <a:buSzPct val="100000"/>
              <a:buChar char="•"/>
            </a:pPr>
            <a:r>
              <a:rPr lang="en" sz="2000" dirty="0">
                <a:solidFill>
                  <a:srgbClr val="000000"/>
                </a:solidFill>
                <a:latin typeface="Calibri"/>
                <a:ea typeface="Calibri"/>
                <a:cs typeface="Calibri"/>
                <a:sym typeface="Calibri"/>
              </a:rPr>
              <a:t>How much (in the relevant currency to the buyer) the total transaction is</a:t>
            </a:r>
          </a:p>
          <a:p>
            <a:pPr marL="457200" lvl="0" indent="-355600" rtl="0">
              <a:spcBef>
                <a:spcPts val="0"/>
              </a:spcBef>
              <a:buClr>
                <a:srgbClr val="000000"/>
              </a:buClr>
              <a:buSzPct val="100000"/>
              <a:buChar char="•"/>
            </a:pPr>
            <a:r>
              <a:rPr lang="en" sz="2000" dirty="0">
                <a:solidFill>
                  <a:srgbClr val="000000"/>
                </a:solidFill>
                <a:latin typeface="Calibri"/>
                <a:ea typeface="Calibri"/>
                <a:cs typeface="Calibri"/>
                <a:sym typeface="Calibri"/>
              </a:rPr>
              <a:t>Dispatch information </a:t>
            </a:r>
          </a:p>
          <a:p>
            <a:pPr lvl="0" rtl="0">
              <a:spcBef>
                <a:spcPts val="0"/>
              </a:spcBef>
              <a:buNone/>
            </a:pPr>
            <a:endParaRPr sz="2000" dirty="0">
              <a:solidFill>
                <a:srgbClr val="000000"/>
              </a:solidFill>
              <a:latin typeface="Calibri"/>
              <a:ea typeface="Calibri"/>
              <a:cs typeface="Calibri"/>
              <a:sym typeface="Calibri"/>
            </a:endParaRPr>
          </a:p>
          <a:p>
            <a:pPr lvl="0" rtl="0">
              <a:spcBef>
                <a:spcPts val="0"/>
              </a:spcBef>
              <a:buNone/>
            </a:pPr>
            <a:r>
              <a:rPr lang="en" sz="2000" dirty="0">
                <a:solidFill>
                  <a:srgbClr val="000000"/>
                </a:solidFill>
                <a:latin typeface="Calibri"/>
                <a:ea typeface="Calibri"/>
                <a:cs typeface="Calibri"/>
                <a:sym typeface="Calibri"/>
              </a:rPr>
              <a:t>This process all helps to manage your customers’ expectations and enhance their buying experience..</a:t>
            </a:r>
          </a:p>
        </p:txBody>
      </p:sp>
      <p:pic>
        <p:nvPicPr>
          <p:cNvPr id="544" name="Shape 544" descr="Email, Letter, Send, Envelope, ..."/>
          <p:cNvPicPr preferRelativeResize="0"/>
          <p:nvPr/>
        </p:nvPicPr>
        <p:blipFill>
          <a:blip r:embed="rId3">
            <a:alphaModFix/>
          </a:blip>
          <a:stretch>
            <a:fillRect/>
          </a:stretch>
        </p:blipFill>
        <p:spPr>
          <a:xfrm>
            <a:off x="4993750" y="1656924"/>
            <a:ext cx="2196775" cy="14095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Shape 549" descr="Screen Shot 2016-04-14 at 14.30.52.png"/>
          <p:cNvPicPr preferRelativeResize="0"/>
          <p:nvPr/>
        </p:nvPicPr>
        <p:blipFill>
          <a:blip r:embed="rId3">
            <a:alphaModFix/>
          </a:blip>
          <a:stretch>
            <a:fillRect/>
          </a:stretch>
        </p:blipFill>
        <p:spPr>
          <a:xfrm>
            <a:off x="1387950" y="0"/>
            <a:ext cx="6368106" cy="51434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p:nvPr/>
        </p:nvSpPr>
        <p:spPr>
          <a:xfrm>
            <a:off x="1333500" y="237875"/>
            <a:ext cx="6248400" cy="763500"/>
          </a:xfrm>
          <a:prstGeom prst="rect">
            <a:avLst/>
          </a:prstGeom>
          <a:noFill/>
          <a:ln>
            <a:noFill/>
          </a:ln>
        </p:spPr>
        <p:txBody>
          <a:bodyPr lIns="91425" tIns="91425" rIns="91425" bIns="91425" anchor="t" anchorCtr="0">
            <a:noAutofit/>
          </a:bodyPr>
          <a:lstStyle/>
          <a:p>
            <a:pPr lvl="0" algn="ctr" rtl="0">
              <a:spcBef>
                <a:spcPts val="0"/>
              </a:spcBef>
              <a:buNone/>
            </a:pPr>
            <a:r>
              <a:rPr lang="en" sz="4800" dirty="0">
                <a:solidFill>
                  <a:srgbClr val="000000"/>
                </a:solidFill>
                <a:latin typeface="Calibri"/>
                <a:ea typeface="Calibri"/>
                <a:cs typeface="Calibri"/>
                <a:sym typeface="Calibri"/>
              </a:rPr>
              <a:t>Fulfil</a:t>
            </a:r>
            <a:r>
              <a:rPr lang="en" sz="4800" dirty="0">
                <a:latin typeface="Calibri"/>
                <a:ea typeface="Calibri"/>
                <a:cs typeface="Calibri"/>
                <a:sym typeface="Calibri"/>
              </a:rPr>
              <a:t>ling orders</a:t>
            </a:r>
          </a:p>
        </p:txBody>
      </p:sp>
      <p:sp>
        <p:nvSpPr>
          <p:cNvPr id="555" name="Shape 555"/>
          <p:cNvSpPr txBox="1"/>
          <p:nvPr/>
        </p:nvSpPr>
        <p:spPr>
          <a:xfrm>
            <a:off x="311700" y="1280775"/>
            <a:ext cx="8550600" cy="3522300"/>
          </a:xfrm>
          <a:prstGeom prst="rect">
            <a:avLst/>
          </a:prstGeom>
          <a:noFill/>
          <a:ln>
            <a:noFill/>
          </a:ln>
        </p:spPr>
        <p:txBody>
          <a:bodyPr lIns="91425" tIns="91425" rIns="91425" bIns="91425" anchor="t" anchorCtr="0">
            <a:noAutofit/>
          </a:bodyPr>
          <a:lstStyle/>
          <a:p>
            <a:pPr marL="457200" lvl="0" indent="-457200" rtl="0">
              <a:spcBef>
                <a:spcPts val="0"/>
              </a:spcBef>
              <a:buClr>
                <a:srgbClr val="000000"/>
              </a:buClr>
              <a:buSzPct val="100000"/>
              <a:buChar char="•"/>
            </a:pPr>
            <a:r>
              <a:rPr lang="en" sz="3200" dirty="0">
                <a:solidFill>
                  <a:srgbClr val="000000"/>
                </a:solidFill>
                <a:latin typeface="Calibri"/>
                <a:ea typeface="Calibri"/>
                <a:cs typeface="Calibri"/>
                <a:sym typeface="Calibri"/>
              </a:rPr>
              <a:t>Selecting your customers’ order</a:t>
            </a:r>
            <a:br>
              <a:rPr lang="en" sz="3200" dirty="0">
                <a:solidFill>
                  <a:srgbClr val="000000"/>
                </a:solidFill>
                <a:latin typeface="Calibri"/>
                <a:ea typeface="Calibri"/>
                <a:cs typeface="Calibri"/>
                <a:sym typeface="Calibri"/>
              </a:rPr>
            </a:br>
            <a:endParaRPr lang="en" sz="3200" dirty="0">
              <a:solidFill>
                <a:srgbClr val="000000"/>
              </a:solidFill>
              <a:latin typeface="Calibri"/>
              <a:ea typeface="Calibri"/>
              <a:cs typeface="Calibri"/>
              <a:sym typeface="Calibri"/>
            </a:endParaRPr>
          </a:p>
          <a:p>
            <a:pPr marL="457200" lvl="0" indent="-457200" rtl="0">
              <a:spcBef>
                <a:spcPts val="0"/>
              </a:spcBef>
              <a:buClr>
                <a:srgbClr val="000000"/>
              </a:buClr>
              <a:buSzPct val="100000"/>
              <a:buChar char="•"/>
            </a:pPr>
            <a:r>
              <a:rPr lang="en" sz="3200" dirty="0">
                <a:solidFill>
                  <a:srgbClr val="000000"/>
                </a:solidFill>
                <a:latin typeface="Calibri"/>
                <a:ea typeface="Calibri"/>
                <a:cs typeface="Calibri"/>
                <a:sym typeface="Calibri"/>
              </a:rPr>
              <a:t>Do you hold stock?</a:t>
            </a:r>
            <a:br>
              <a:rPr lang="en" sz="3200" dirty="0">
                <a:solidFill>
                  <a:srgbClr val="000000"/>
                </a:solidFill>
                <a:latin typeface="Calibri"/>
                <a:ea typeface="Calibri"/>
                <a:cs typeface="Calibri"/>
                <a:sym typeface="Calibri"/>
              </a:rPr>
            </a:br>
            <a:endParaRPr lang="en" sz="3200" dirty="0">
              <a:solidFill>
                <a:srgbClr val="000000"/>
              </a:solidFill>
              <a:latin typeface="Calibri"/>
              <a:ea typeface="Calibri"/>
              <a:cs typeface="Calibri"/>
              <a:sym typeface="Calibri"/>
            </a:endParaRPr>
          </a:p>
          <a:p>
            <a:pPr marL="457200" lvl="0" indent="-457200" rtl="0">
              <a:spcBef>
                <a:spcPts val="0"/>
              </a:spcBef>
              <a:buClr>
                <a:srgbClr val="000000"/>
              </a:buClr>
              <a:buSzPct val="100000"/>
              <a:buChar char="•"/>
            </a:pPr>
            <a:r>
              <a:rPr lang="en" sz="3200" dirty="0">
                <a:solidFill>
                  <a:srgbClr val="000000"/>
                </a:solidFill>
                <a:latin typeface="Calibri"/>
                <a:ea typeface="Calibri"/>
                <a:cs typeface="Calibri"/>
                <a:sym typeface="Calibri"/>
              </a:rPr>
              <a:t>Can your supplier ship direct?</a:t>
            </a:r>
          </a:p>
        </p:txBody>
      </p:sp>
      <p:pic>
        <p:nvPicPr>
          <p:cNvPr id="556" name="Shape 556" descr="Commerce, Credit, Delivery ..."/>
          <p:cNvPicPr preferRelativeResize="0"/>
          <p:nvPr/>
        </p:nvPicPr>
        <p:blipFill rotWithShape="1">
          <a:blip r:embed="rId3">
            <a:alphaModFix/>
          </a:blip>
          <a:srcRect r="61810" b="52487"/>
          <a:stretch/>
        </p:blipFill>
        <p:spPr>
          <a:xfrm>
            <a:off x="6162700" y="2077850"/>
            <a:ext cx="2212099" cy="1525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descr="Free stock photos of smartphone · Pexels"/>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p:nvPr/>
        </p:nvSpPr>
        <p:spPr>
          <a:xfrm>
            <a:off x="311700" y="173058"/>
            <a:ext cx="8308424" cy="763500"/>
          </a:xfrm>
          <a:prstGeom prst="rect">
            <a:avLst/>
          </a:prstGeom>
          <a:noFill/>
          <a:ln>
            <a:noFill/>
          </a:ln>
        </p:spPr>
        <p:txBody>
          <a:bodyPr lIns="91425" tIns="91425" rIns="91425" bIns="91425" anchor="t" anchorCtr="0">
            <a:noAutofit/>
          </a:bodyPr>
          <a:lstStyle/>
          <a:p>
            <a:pPr lvl="0" algn="ctr" rtl="0">
              <a:spcBef>
                <a:spcPts val="0"/>
              </a:spcBef>
              <a:buNone/>
            </a:pPr>
            <a:r>
              <a:rPr lang="en" sz="4800" dirty="0">
                <a:solidFill>
                  <a:srgbClr val="000000"/>
                </a:solidFill>
                <a:latin typeface="Calibri"/>
                <a:ea typeface="Calibri"/>
                <a:cs typeface="Calibri"/>
                <a:sym typeface="Calibri"/>
              </a:rPr>
              <a:t>Tracking information</a:t>
            </a:r>
          </a:p>
        </p:txBody>
      </p:sp>
      <p:sp>
        <p:nvSpPr>
          <p:cNvPr id="562" name="Shape 562"/>
          <p:cNvSpPr txBox="1"/>
          <p:nvPr/>
        </p:nvSpPr>
        <p:spPr>
          <a:xfrm>
            <a:off x="311700" y="936558"/>
            <a:ext cx="8520600" cy="3063942"/>
          </a:xfrm>
          <a:prstGeom prst="rect">
            <a:avLst/>
          </a:prstGeom>
          <a:noFill/>
          <a:ln>
            <a:noFill/>
          </a:ln>
        </p:spPr>
        <p:txBody>
          <a:bodyPr lIns="91425" tIns="91425" rIns="91425" bIns="91425" anchor="t" anchorCtr="0">
            <a:noAutofit/>
          </a:bodyPr>
          <a:lstStyle/>
          <a:p>
            <a:pPr lvl="0" rtl="0">
              <a:spcBef>
                <a:spcPts val="0"/>
              </a:spcBef>
              <a:buNone/>
            </a:pPr>
            <a:r>
              <a:rPr lang="en" sz="2300" dirty="0">
                <a:solidFill>
                  <a:srgbClr val="000000"/>
                </a:solidFill>
                <a:latin typeface="Calibri"/>
                <a:ea typeface="Calibri"/>
                <a:cs typeface="Calibri"/>
                <a:sym typeface="Calibri"/>
              </a:rPr>
              <a:t>Depending on your choice of shopping partner, you may be able to include tracking information.</a:t>
            </a:r>
          </a:p>
          <a:p>
            <a:pPr lvl="0" rtl="0">
              <a:spcBef>
                <a:spcPts val="0"/>
              </a:spcBef>
              <a:buNone/>
            </a:pPr>
            <a:endParaRPr sz="2300" dirty="0">
              <a:solidFill>
                <a:srgbClr val="000000"/>
              </a:solidFill>
              <a:latin typeface="Calibri"/>
              <a:ea typeface="Calibri"/>
              <a:cs typeface="Calibri"/>
              <a:sym typeface="Calibri"/>
            </a:endParaRPr>
          </a:p>
          <a:p>
            <a:pPr lvl="0" rtl="0">
              <a:spcBef>
                <a:spcPts val="0"/>
              </a:spcBef>
              <a:buNone/>
            </a:pPr>
            <a:r>
              <a:rPr lang="en" sz="2300" dirty="0">
                <a:solidFill>
                  <a:srgbClr val="000000"/>
                </a:solidFill>
                <a:latin typeface="Calibri"/>
                <a:ea typeface="Calibri"/>
                <a:cs typeface="Calibri"/>
                <a:sym typeface="Calibri"/>
              </a:rPr>
              <a:t>Allowing you customer to track where their order is, is a great way to maintain your relationship with them, and it also helps to avoid the customer having to contact you to find this information out (which can take up your time, taking that effort away from your business)</a:t>
            </a:r>
          </a:p>
        </p:txBody>
      </p:sp>
      <p:pic>
        <p:nvPicPr>
          <p:cNvPr id="563" name="Shape 563"/>
          <p:cNvPicPr preferRelativeResize="0"/>
          <p:nvPr/>
        </p:nvPicPr>
        <p:blipFill>
          <a:blip r:embed="rId3">
            <a:alphaModFix/>
          </a:blip>
          <a:stretch>
            <a:fillRect/>
          </a:stretch>
        </p:blipFill>
        <p:spPr>
          <a:xfrm>
            <a:off x="3784900" y="3569300"/>
            <a:ext cx="1574200" cy="15742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Shape 568" descr="Screen Shot 2016-04-14 at 14.36.45.png"/>
          <p:cNvPicPr preferRelativeResize="0"/>
          <p:nvPr/>
        </p:nvPicPr>
        <p:blipFill>
          <a:blip r:embed="rId3">
            <a:alphaModFix/>
          </a:blip>
          <a:stretch>
            <a:fillRect/>
          </a:stretch>
        </p:blipFill>
        <p:spPr>
          <a:xfrm>
            <a:off x="1471599" y="0"/>
            <a:ext cx="6200789"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p:nvPr/>
        </p:nvSpPr>
        <p:spPr>
          <a:xfrm>
            <a:off x="209375" y="547700"/>
            <a:ext cx="88500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What do you need to do after the order is complete?</a:t>
            </a:r>
          </a:p>
        </p:txBody>
      </p:sp>
      <p:pic>
        <p:nvPicPr>
          <p:cNvPr id="574" name="Shape 574" descr="Free vector graphic: Commerce, ..."/>
          <p:cNvPicPr preferRelativeResize="0"/>
          <p:nvPr/>
        </p:nvPicPr>
        <p:blipFill rotWithShape="1">
          <a:blip r:embed="rId3">
            <a:alphaModFix/>
          </a:blip>
          <a:srcRect l="38763" t="52507" r="33032"/>
          <a:stretch/>
        </p:blipFill>
        <p:spPr>
          <a:xfrm>
            <a:off x="3009899" y="2044275"/>
            <a:ext cx="2723649" cy="26420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p:nvPr/>
        </p:nvSpPr>
        <p:spPr>
          <a:xfrm>
            <a:off x="2583900" y="381750"/>
            <a:ext cx="3747600" cy="763500"/>
          </a:xfrm>
          <a:prstGeom prst="rect">
            <a:avLst/>
          </a:prstGeom>
          <a:noFill/>
          <a:ln>
            <a:noFill/>
          </a:ln>
        </p:spPr>
        <p:txBody>
          <a:bodyPr lIns="91425" tIns="91425" rIns="91425" bIns="91425" anchor="t" anchorCtr="0">
            <a:noAutofit/>
          </a:bodyPr>
          <a:lstStyle/>
          <a:p>
            <a:pPr lvl="0" rtl="0">
              <a:spcBef>
                <a:spcPts val="0"/>
              </a:spcBef>
              <a:buNone/>
            </a:pPr>
            <a:r>
              <a:rPr lang="en" sz="4800" dirty="0">
                <a:solidFill>
                  <a:srgbClr val="000000"/>
                </a:solidFill>
                <a:latin typeface="Calibri"/>
                <a:ea typeface="Calibri"/>
                <a:cs typeface="Calibri"/>
                <a:sym typeface="Calibri"/>
              </a:rPr>
              <a:t>After delivery</a:t>
            </a:r>
          </a:p>
        </p:txBody>
      </p:sp>
      <p:sp>
        <p:nvSpPr>
          <p:cNvPr id="580" name="Shape 580"/>
          <p:cNvSpPr txBox="1"/>
          <p:nvPr/>
        </p:nvSpPr>
        <p:spPr>
          <a:xfrm>
            <a:off x="311700" y="1584251"/>
            <a:ext cx="8520600" cy="3876000"/>
          </a:xfrm>
          <a:prstGeom prst="rect">
            <a:avLst/>
          </a:prstGeom>
          <a:noFill/>
          <a:ln>
            <a:noFill/>
          </a:ln>
        </p:spPr>
        <p:txBody>
          <a:bodyPr lIns="91425" tIns="91425" rIns="91425" bIns="91425" anchor="t" anchorCtr="0">
            <a:noAutofit/>
          </a:bodyPr>
          <a:lstStyle/>
          <a:p>
            <a:pPr marL="50800" lvl="0" rtl="0">
              <a:spcBef>
                <a:spcPts val="0"/>
              </a:spcBef>
              <a:buClr>
                <a:srgbClr val="000000"/>
              </a:buClr>
              <a:buSzPct val="100000"/>
            </a:pPr>
            <a:r>
              <a:rPr lang="en" sz="2400" dirty="0">
                <a:solidFill>
                  <a:srgbClr val="000000"/>
                </a:solidFill>
                <a:latin typeface="Calibri"/>
                <a:ea typeface="Calibri"/>
                <a:cs typeface="Calibri"/>
                <a:sym typeface="Calibri"/>
              </a:rPr>
              <a:t>Feedback</a:t>
            </a:r>
          </a:p>
          <a:p>
            <a:pPr lvl="0" rtl="0">
              <a:spcBef>
                <a:spcPts val="0"/>
              </a:spcBef>
              <a:buNone/>
            </a:pPr>
            <a:endParaRPr sz="2400" dirty="0">
              <a:solidFill>
                <a:srgbClr val="000000"/>
              </a:solidFill>
              <a:latin typeface="Calibri"/>
              <a:ea typeface="Calibri"/>
              <a:cs typeface="Calibri"/>
              <a:sym typeface="Calibri"/>
            </a:endParaRPr>
          </a:p>
          <a:p>
            <a:pPr lvl="0" rtl="0">
              <a:spcBef>
                <a:spcPts val="0"/>
              </a:spcBef>
              <a:buNone/>
            </a:pPr>
            <a:r>
              <a:rPr lang="en" sz="2400" dirty="0">
                <a:solidFill>
                  <a:srgbClr val="000000"/>
                </a:solidFill>
                <a:latin typeface="Calibri"/>
                <a:ea typeface="Calibri"/>
                <a:cs typeface="Calibri"/>
                <a:sym typeface="Calibri"/>
              </a:rPr>
              <a:t>After our customer has received their order, we need to check -</a:t>
            </a:r>
          </a:p>
          <a:p>
            <a:pPr lvl="0" indent="0" rtl="0">
              <a:spcBef>
                <a:spcPts val="0"/>
              </a:spcBef>
              <a:buClr>
                <a:srgbClr val="000000"/>
              </a:buClr>
              <a:buSzPct val="100000"/>
              <a:buAutoNum type="arabicPeriod"/>
            </a:pPr>
            <a:r>
              <a:rPr lang="en" sz="2400" dirty="0">
                <a:solidFill>
                  <a:srgbClr val="000000"/>
                </a:solidFill>
                <a:latin typeface="Calibri"/>
                <a:ea typeface="Calibri"/>
                <a:cs typeface="Calibri"/>
                <a:sym typeface="Calibri"/>
              </a:rPr>
              <a:t>They are happy with the item(s)</a:t>
            </a:r>
          </a:p>
          <a:p>
            <a:pPr lvl="0" indent="0" rtl="0">
              <a:spcBef>
                <a:spcPts val="0"/>
              </a:spcBef>
              <a:buClr>
                <a:srgbClr val="000000"/>
              </a:buClr>
              <a:buSzPct val="100000"/>
              <a:buAutoNum type="arabicPeriod"/>
            </a:pPr>
            <a:r>
              <a:rPr lang="en" sz="2400" dirty="0">
                <a:solidFill>
                  <a:srgbClr val="000000"/>
                </a:solidFill>
                <a:latin typeface="Calibri"/>
                <a:ea typeface="Calibri"/>
                <a:cs typeface="Calibri"/>
                <a:sym typeface="Calibri"/>
              </a:rPr>
              <a:t>Whether there was anything else we could have done to improve the experience</a:t>
            </a:r>
          </a:p>
          <a:p>
            <a:pPr lvl="0" rtl="0">
              <a:spcBef>
                <a:spcPts val="0"/>
              </a:spcBef>
              <a:buNone/>
            </a:pPr>
            <a:r>
              <a:rPr lang="en" sz="2400" dirty="0">
                <a:solidFill>
                  <a:srgbClr val="000000"/>
                </a:solidFill>
                <a:latin typeface="Calibri"/>
                <a:ea typeface="Calibri"/>
                <a:cs typeface="Calibri"/>
                <a:sym typeface="Calibri"/>
              </a:rPr>
              <a:t>This information is vital to an online business. </a:t>
            </a:r>
          </a:p>
        </p:txBody>
      </p:sp>
      <p:pic>
        <p:nvPicPr>
          <p:cNvPr id="581" name="Shape 581" descr="... Conversation Bubble ..."/>
          <p:cNvPicPr preferRelativeResize="0"/>
          <p:nvPr/>
        </p:nvPicPr>
        <p:blipFill>
          <a:blip r:embed="rId3">
            <a:alphaModFix/>
          </a:blip>
          <a:stretch>
            <a:fillRect/>
          </a:stretch>
        </p:blipFill>
        <p:spPr>
          <a:xfrm flipH="1">
            <a:off x="6263650" y="763500"/>
            <a:ext cx="2010897" cy="137412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Shape 586" descr="Screen Shot 2016-04-14 at 14.38.31.png"/>
          <p:cNvPicPr preferRelativeResize="0"/>
          <p:nvPr/>
        </p:nvPicPr>
        <p:blipFill>
          <a:blip r:embed="rId3">
            <a:alphaModFix/>
          </a:blip>
          <a:stretch>
            <a:fillRect/>
          </a:stretch>
        </p:blipFill>
        <p:spPr>
          <a:xfrm>
            <a:off x="1532237" y="0"/>
            <a:ext cx="6079520" cy="51434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p:nvPr/>
        </p:nvSpPr>
        <p:spPr>
          <a:xfrm>
            <a:off x="413875" y="283575"/>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Options for collecting reviews externally</a:t>
            </a:r>
          </a:p>
        </p:txBody>
      </p:sp>
      <p:pic>
        <p:nvPicPr>
          <p:cNvPr id="592" name="Shape 592" descr="The Big Pencil Vector Art. ..."/>
          <p:cNvPicPr preferRelativeResize="0"/>
          <p:nvPr/>
        </p:nvPicPr>
        <p:blipFill>
          <a:blip r:embed="rId3">
            <a:alphaModFix/>
          </a:blip>
          <a:stretch>
            <a:fillRect/>
          </a:stretch>
        </p:blipFill>
        <p:spPr>
          <a:xfrm>
            <a:off x="3022600" y="1739724"/>
            <a:ext cx="3098800" cy="310009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Shape 597"/>
          <p:cNvPicPr preferRelativeResize="0"/>
          <p:nvPr/>
        </p:nvPicPr>
        <p:blipFill rotWithShape="1">
          <a:blip r:embed="rId3">
            <a:alphaModFix/>
          </a:blip>
          <a:srcRect/>
          <a:stretch/>
        </p:blipFill>
        <p:spPr>
          <a:xfrm>
            <a:off x="352425" y="0"/>
            <a:ext cx="843045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Shape 602"/>
          <p:cNvPicPr preferRelativeResize="0"/>
          <p:nvPr/>
        </p:nvPicPr>
        <p:blipFill rotWithShape="1">
          <a:blip r:embed="rId3">
            <a:alphaModFix/>
          </a:blip>
          <a:srcRect/>
          <a:stretch/>
        </p:blipFill>
        <p:spPr>
          <a:xfrm>
            <a:off x="390525" y="0"/>
            <a:ext cx="8432000"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endParaRPr/>
          </a:p>
        </p:txBody>
      </p:sp>
      <p:sp>
        <p:nvSpPr>
          <p:cNvPr id="608" name="Shape 608"/>
          <p:cNvSpPr txBox="1">
            <a:spLocks noGrp="1"/>
          </p:cNvSpPr>
          <p:nvPr>
            <p:ph type="body" idx="4294967295"/>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609" name="Shape 609"/>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610" name="Shape 610"/>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611" name="Shape 611"/>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612" name="Shape 612"/>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613" name="Shape 613"/>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614" name="Shape 614"/>
          <p:cNvSpPr/>
          <p:nvPr/>
        </p:nvSpPr>
        <p:spPr>
          <a:xfrm>
            <a:off x="0" y="486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lnSpc>
                <a:spcPct val="150000"/>
              </a:lnSpc>
              <a:spcBef>
                <a:spcPts val="0"/>
              </a:spcBef>
              <a:buNone/>
            </a:pPr>
            <a:endParaRPr sz="3600" dirty="0">
              <a:solidFill>
                <a:srgbClr val="F3F3F3"/>
              </a:solidFill>
              <a:latin typeface="Calibri"/>
              <a:ea typeface="Calibri"/>
              <a:cs typeface="Calibri"/>
              <a:sym typeface="Calibri"/>
            </a:endParaRPr>
          </a:p>
          <a:p>
            <a:pPr lvl="0" rtl="0">
              <a:lnSpc>
                <a:spcPct val="150000"/>
              </a:lnSpc>
              <a:spcBef>
                <a:spcPts val="0"/>
              </a:spcBef>
              <a:buNone/>
            </a:pPr>
            <a:endParaRPr sz="3600" dirty="0">
              <a:solidFill>
                <a:srgbClr val="FFFFFF"/>
              </a:solidFill>
              <a:latin typeface="Calibri"/>
              <a:ea typeface="Calibri"/>
              <a:cs typeface="Calibri"/>
              <a:sym typeface="Calibri"/>
            </a:endParaRPr>
          </a:p>
        </p:txBody>
      </p:sp>
      <p:sp>
        <p:nvSpPr>
          <p:cNvPr id="615" name="Shape 615"/>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616" name="Shape 616"/>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617" name="Shape 617"/>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217737" y="756600"/>
            <a:ext cx="3841200" cy="2893100"/>
          </a:xfrm>
          <a:prstGeom prst="rect">
            <a:avLst/>
          </a:prstGeom>
          <a:noFill/>
        </p:spPr>
        <p:txBody>
          <a:bodyPr wrap="square" rtlCol="0">
            <a:spAutoFit/>
          </a:bodyPr>
          <a:lstStyle/>
          <a:p>
            <a:r>
              <a:rPr lang="en" sz="4200" dirty="0">
                <a:solidFill>
                  <a:srgbClr val="F3F3F3"/>
                </a:solidFill>
                <a:latin typeface="Calibri"/>
                <a:ea typeface="Calibri"/>
                <a:cs typeface="Calibri"/>
                <a:sym typeface="Calibri"/>
              </a:rPr>
              <a:t>Optimising and staying safe when selling online</a:t>
            </a:r>
          </a:p>
          <a:p>
            <a:endParaRPr lang="en-GB"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p:nvPr/>
        </p:nvSpPr>
        <p:spPr>
          <a:xfrm>
            <a:off x="311700" y="48400"/>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Shopping Cart Abandonment</a:t>
            </a:r>
          </a:p>
        </p:txBody>
      </p:sp>
      <p:sp>
        <p:nvSpPr>
          <p:cNvPr id="623" name="Shape 623"/>
          <p:cNvSpPr txBox="1"/>
          <p:nvPr/>
        </p:nvSpPr>
        <p:spPr>
          <a:xfrm>
            <a:off x="97625" y="5137150"/>
            <a:ext cx="2133600" cy="365100"/>
          </a:xfrm>
          <a:prstGeom prst="rect">
            <a:avLst/>
          </a:prstGeom>
          <a:noFill/>
          <a:ln>
            <a:noFill/>
          </a:ln>
        </p:spPr>
        <p:txBody>
          <a:bodyPr lIns="91425" tIns="45700" rIns="91425" bIns="45700" anchor="ctr" anchorCtr="0">
            <a:noAutofit/>
          </a:bodyPr>
          <a:lstStyle/>
          <a:p>
            <a:pPr lvl="0" algn="r" rtl="0">
              <a:spcBef>
                <a:spcPts val="0"/>
              </a:spcBef>
              <a:buNone/>
            </a:pPr>
            <a:fld id="{00000000-1234-1234-1234-123412341234}" type="slidenum">
              <a:rPr lang="en" sz="1200">
                <a:solidFill>
                  <a:srgbClr val="888888"/>
                </a:solidFill>
                <a:latin typeface="Calibri"/>
                <a:ea typeface="Calibri"/>
                <a:cs typeface="Calibri"/>
                <a:sym typeface="Calibri"/>
              </a:rPr>
              <a:t>79</a:t>
            </a:fld>
            <a:endParaRPr lang="en" sz="1200">
              <a:solidFill>
                <a:srgbClr val="888888"/>
              </a:solidFill>
              <a:latin typeface="Calibri"/>
              <a:ea typeface="Calibri"/>
              <a:cs typeface="Calibri"/>
              <a:sym typeface="Calibri"/>
            </a:endParaRPr>
          </a:p>
        </p:txBody>
      </p:sp>
      <p:pic>
        <p:nvPicPr>
          <p:cNvPr id="624" name="Shape 624" descr="Shopping Cart, Cart ..."/>
          <p:cNvPicPr preferRelativeResize="0"/>
          <p:nvPr/>
        </p:nvPicPr>
        <p:blipFill rotWithShape="1">
          <a:blip r:embed="rId3">
            <a:alphaModFix/>
          </a:blip>
          <a:srcRect l="26892" t="13910" r="30251" b="14752"/>
          <a:stretch/>
        </p:blipFill>
        <p:spPr>
          <a:xfrm>
            <a:off x="3580299" y="1844799"/>
            <a:ext cx="3428999" cy="3210475"/>
          </a:xfrm>
          <a:prstGeom prst="rect">
            <a:avLst/>
          </a:prstGeom>
          <a:noFill/>
          <a:ln>
            <a:noFill/>
          </a:ln>
        </p:spPr>
      </p:pic>
      <p:pic>
        <p:nvPicPr>
          <p:cNvPr id="625" name="Shape 625" descr="Arrow-right.png"/>
          <p:cNvPicPr preferRelativeResize="0"/>
          <p:nvPr/>
        </p:nvPicPr>
        <p:blipFill>
          <a:blip r:embed="rId4">
            <a:alphaModFix/>
          </a:blip>
          <a:stretch>
            <a:fillRect/>
          </a:stretch>
        </p:blipFill>
        <p:spPr>
          <a:xfrm rot="8314688">
            <a:off x="2037637" y="1210033"/>
            <a:ext cx="2556573" cy="21106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p:nvPr/>
        </p:nvSpPr>
        <p:spPr>
          <a:xfrm>
            <a:off x="95250" y="1095375"/>
            <a:ext cx="8743800" cy="2543175"/>
          </a:xfrm>
          <a:prstGeom prst="rect">
            <a:avLst/>
          </a:prstGeom>
          <a:noFill/>
          <a:ln>
            <a:noFill/>
          </a:ln>
        </p:spPr>
        <p:txBody>
          <a:bodyPr lIns="91425" tIns="91425" rIns="91425" bIns="91425" anchor="ctr" anchorCtr="0">
            <a:noAutofit/>
          </a:bodyPr>
          <a:lstStyle/>
          <a:p>
            <a:pPr lvl="0" rtl="0">
              <a:spcBef>
                <a:spcPts val="0"/>
              </a:spcBef>
              <a:buNone/>
            </a:pPr>
            <a:r>
              <a:rPr lang="en" sz="3200" dirty="0">
                <a:solidFill>
                  <a:srgbClr val="333333"/>
                </a:solidFill>
                <a:highlight>
                  <a:srgbClr val="FFFFFF"/>
                </a:highlight>
                <a:latin typeface="Calibri" panose="020F0502020204030204" pitchFamily="34" charset="0"/>
                <a:ea typeface="Georgia"/>
                <a:cs typeface="Georgia"/>
                <a:sym typeface="Georgia"/>
              </a:rPr>
              <a:t>Click &amp; Collect is gaining popularity with almost half (49%) of Europeans having used the service over the past 12 months, up by 17 per cent since 2014</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p:nvPr/>
        </p:nvSpPr>
        <p:spPr>
          <a:xfrm>
            <a:off x="457200" y="-30162"/>
            <a:ext cx="8229600"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Shopping Cart Abandonment</a:t>
            </a:r>
          </a:p>
        </p:txBody>
      </p:sp>
      <p:sp>
        <p:nvSpPr>
          <p:cNvPr id="631" name="Shape 631"/>
          <p:cNvSpPr txBox="1"/>
          <p:nvPr/>
        </p:nvSpPr>
        <p:spPr>
          <a:xfrm>
            <a:off x="457200" y="1219200"/>
            <a:ext cx="8229600" cy="3951600"/>
          </a:xfrm>
          <a:prstGeom prst="rect">
            <a:avLst/>
          </a:prstGeom>
          <a:noFill/>
          <a:ln>
            <a:noFill/>
          </a:ln>
        </p:spPr>
        <p:txBody>
          <a:bodyPr lIns="91425" tIns="91425" rIns="91425" bIns="91425" anchor="t" anchorCtr="0">
            <a:noAutofit/>
          </a:bodyPr>
          <a:lstStyle/>
          <a:p>
            <a:pPr lvl="0" rtl="0">
              <a:spcBef>
                <a:spcPts val="640"/>
              </a:spcBef>
              <a:buNone/>
            </a:pPr>
            <a:r>
              <a:rPr lang="en" sz="2400" dirty="0">
                <a:solidFill>
                  <a:srgbClr val="000000"/>
                </a:solidFill>
                <a:latin typeface="Calibri"/>
                <a:ea typeface="Calibri"/>
                <a:cs typeface="Calibri"/>
                <a:sym typeface="Calibri"/>
              </a:rPr>
              <a:t>The average documented online shopping cart abandonment rate is 68.63%</a:t>
            </a:r>
          </a:p>
          <a:p>
            <a:pPr lvl="0" rtl="0">
              <a:spcBef>
                <a:spcPts val="640"/>
              </a:spcBef>
              <a:buNone/>
            </a:pPr>
            <a:endParaRPr sz="2400" dirty="0">
              <a:solidFill>
                <a:srgbClr val="000000"/>
              </a:solidFill>
              <a:latin typeface="Calibri"/>
              <a:ea typeface="Calibri"/>
              <a:cs typeface="Calibri"/>
              <a:sym typeface="Calibri"/>
            </a:endParaRPr>
          </a:p>
          <a:p>
            <a:pPr lvl="0" rtl="0">
              <a:spcBef>
                <a:spcPts val="640"/>
              </a:spcBef>
              <a:buNone/>
            </a:pPr>
            <a:r>
              <a:rPr lang="en" sz="2400" dirty="0">
                <a:solidFill>
                  <a:srgbClr val="000000"/>
                </a:solidFill>
                <a:latin typeface="Calibri"/>
                <a:ea typeface="Calibri"/>
                <a:cs typeface="Calibri"/>
                <a:sym typeface="Calibri"/>
              </a:rPr>
              <a:t>As you can see, abandoned carts account for huge potential losses in e-commerce.  Identifying why these happen, and what to do to avoid them could have a massive impact on your online store.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Shape 636"/>
          <p:cNvSpPr txBox="1"/>
          <p:nvPr/>
        </p:nvSpPr>
        <p:spPr>
          <a:xfrm>
            <a:off x="1143251" y="4854869"/>
            <a:ext cx="1912200" cy="288600"/>
          </a:xfrm>
          <a:prstGeom prst="rect">
            <a:avLst/>
          </a:prstGeom>
          <a:noFill/>
          <a:ln>
            <a:noFill/>
          </a:ln>
        </p:spPr>
        <p:txBody>
          <a:bodyPr lIns="91425" tIns="45700" rIns="91425" bIns="45700" anchor="ctr" anchorCtr="0">
            <a:noAutofit/>
          </a:bodyPr>
          <a:lstStyle/>
          <a:p>
            <a:pPr lvl="0" algn="r" rtl="0">
              <a:spcBef>
                <a:spcPts val="0"/>
              </a:spcBef>
              <a:buNone/>
            </a:pPr>
            <a:fld id="{00000000-1234-1234-1234-123412341234}" type="slidenum">
              <a:rPr lang="en" sz="1200">
                <a:solidFill>
                  <a:srgbClr val="888888"/>
                </a:solidFill>
                <a:latin typeface="Calibri"/>
                <a:ea typeface="Calibri"/>
                <a:cs typeface="Calibri"/>
                <a:sym typeface="Calibri"/>
              </a:rPr>
              <a:t>81</a:t>
            </a:fld>
            <a:endParaRPr lang="en" sz="1200">
              <a:solidFill>
                <a:srgbClr val="888888"/>
              </a:solidFill>
              <a:latin typeface="Calibri"/>
              <a:ea typeface="Calibri"/>
              <a:cs typeface="Calibri"/>
              <a:sym typeface="Calibri"/>
            </a:endParaRPr>
          </a:p>
        </p:txBody>
      </p:sp>
      <p:pic>
        <p:nvPicPr>
          <p:cNvPr id="637" name="Shape 637" descr="statisia.jpg"/>
          <p:cNvPicPr preferRelativeResize="0"/>
          <p:nvPr/>
        </p:nvPicPr>
        <p:blipFill>
          <a:blip r:embed="rId3">
            <a:alphaModFix/>
          </a:blip>
          <a:stretch>
            <a:fillRect/>
          </a:stretch>
        </p:blipFill>
        <p:spPr>
          <a:xfrm>
            <a:off x="1724848" y="32562"/>
            <a:ext cx="5694302" cy="507837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p:nvPr/>
        </p:nvSpPr>
        <p:spPr>
          <a:xfrm>
            <a:off x="371474" y="276213"/>
            <a:ext cx="8582025" cy="11430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How do you fix abandoned carts?</a:t>
            </a:r>
          </a:p>
        </p:txBody>
      </p:sp>
      <p:sp>
        <p:nvSpPr>
          <p:cNvPr id="643" name="Shape 643"/>
          <p:cNvSpPr txBox="1"/>
          <p:nvPr/>
        </p:nvSpPr>
        <p:spPr>
          <a:xfrm>
            <a:off x="457199" y="1559700"/>
            <a:ext cx="8229600" cy="3583800"/>
          </a:xfrm>
          <a:prstGeom prst="rect">
            <a:avLst/>
          </a:prstGeom>
          <a:noFill/>
          <a:ln>
            <a:noFill/>
          </a:ln>
        </p:spPr>
        <p:txBody>
          <a:bodyPr lIns="91425" tIns="91425" rIns="91425" bIns="91425" anchor="t" anchorCtr="0">
            <a:noAutofit/>
          </a:bodyPr>
          <a:lstStyle/>
          <a:p>
            <a:pPr marL="457200" lvl="0" indent="-419100" rtl="0">
              <a:spcBef>
                <a:spcPts val="640"/>
              </a:spcBef>
              <a:buClr>
                <a:srgbClr val="000000"/>
              </a:buClr>
              <a:buSzPct val="100000"/>
              <a:buChar char="•"/>
            </a:pPr>
            <a:r>
              <a:rPr lang="en" sz="2400" dirty="0">
                <a:solidFill>
                  <a:srgbClr val="000000"/>
                </a:solidFill>
                <a:latin typeface="Calibri"/>
                <a:ea typeface="Calibri"/>
                <a:cs typeface="Calibri"/>
                <a:sym typeface="Calibri"/>
              </a:rPr>
              <a:t>Transparency</a:t>
            </a:r>
            <a:br>
              <a:rPr lang="en" sz="2400" dirty="0">
                <a:solidFill>
                  <a:srgbClr val="000000"/>
                </a:solidFill>
                <a:latin typeface="Calibri"/>
                <a:ea typeface="Calibri"/>
                <a:cs typeface="Calibri"/>
                <a:sym typeface="Calibri"/>
              </a:rPr>
            </a:br>
            <a:endParaRPr lang="en" sz="2400" dirty="0">
              <a:solidFill>
                <a:srgbClr val="000000"/>
              </a:solidFill>
              <a:latin typeface="Calibri"/>
              <a:ea typeface="Calibri"/>
              <a:cs typeface="Calibri"/>
              <a:sym typeface="Calibri"/>
            </a:endParaRPr>
          </a:p>
          <a:p>
            <a:pPr marL="457200" lvl="0" indent="-419100" rtl="0">
              <a:spcBef>
                <a:spcPts val="640"/>
              </a:spcBef>
              <a:buClr>
                <a:srgbClr val="000000"/>
              </a:buClr>
              <a:buSzPct val="100000"/>
              <a:buChar char="•"/>
            </a:pPr>
            <a:r>
              <a:rPr lang="en" sz="2400" dirty="0">
                <a:solidFill>
                  <a:srgbClr val="000000"/>
                </a:solidFill>
                <a:latin typeface="Calibri"/>
                <a:ea typeface="Calibri"/>
                <a:cs typeface="Calibri"/>
                <a:sym typeface="Calibri"/>
              </a:rPr>
              <a:t>Think about your customer, their journey through your store and how satisfied they might be</a:t>
            </a:r>
            <a:br>
              <a:rPr lang="en" sz="2400" dirty="0">
                <a:solidFill>
                  <a:srgbClr val="000000"/>
                </a:solidFill>
                <a:latin typeface="Calibri"/>
                <a:ea typeface="Calibri"/>
                <a:cs typeface="Calibri"/>
                <a:sym typeface="Calibri"/>
              </a:rPr>
            </a:br>
            <a:endParaRPr lang="en" sz="2400" dirty="0">
              <a:solidFill>
                <a:srgbClr val="000000"/>
              </a:solidFill>
              <a:latin typeface="Calibri"/>
              <a:ea typeface="Calibri"/>
              <a:cs typeface="Calibri"/>
              <a:sym typeface="Calibri"/>
            </a:endParaRPr>
          </a:p>
          <a:p>
            <a:pPr marL="457200" lvl="0" indent="-419100" rtl="0">
              <a:spcBef>
                <a:spcPts val="640"/>
              </a:spcBef>
              <a:buClr>
                <a:srgbClr val="000000"/>
              </a:buClr>
              <a:buSzPct val="100000"/>
              <a:buChar char="•"/>
            </a:pPr>
            <a:r>
              <a:rPr lang="en" sz="2400" dirty="0">
                <a:solidFill>
                  <a:srgbClr val="000000"/>
                </a:solidFill>
                <a:latin typeface="Calibri"/>
                <a:ea typeface="Calibri"/>
                <a:cs typeface="Calibri"/>
                <a:sym typeface="Calibri"/>
              </a:rPr>
              <a:t>Abandoned cart emails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p:nvPr/>
        </p:nvSpPr>
        <p:spPr>
          <a:xfrm>
            <a:off x="245025" y="661775"/>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Maximising basket size</a:t>
            </a:r>
          </a:p>
        </p:txBody>
      </p:sp>
      <p:pic>
        <p:nvPicPr>
          <p:cNvPr id="649" name="Shape 649"/>
          <p:cNvPicPr preferRelativeResize="0"/>
          <p:nvPr/>
        </p:nvPicPr>
        <p:blipFill>
          <a:blip r:embed="rId3">
            <a:alphaModFix/>
          </a:blip>
          <a:stretch>
            <a:fillRect/>
          </a:stretch>
        </p:blipFill>
        <p:spPr>
          <a:xfrm>
            <a:off x="3067325" y="1984100"/>
            <a:ext cx="3405150" cy="34051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Shape 654" descr="amazon-macbook-air.png"/>
          <p:cNvPicPr preferRelativeResize="0"/>
          <p:nvPr/>
        </p:nvPicPr>
        <p:blipFill>
          <a:blip r:embed="rId3">
            <a:alphaModFix/>
          </a:blip>
          <a:stretch>
            <a:fillRect/>
          </a:stretch>
        </p:blipFill>
        <p:spPr>
          <a:xfrm>
            <a:off x="0" y="113425"/>
            <a:ext cx="9144000" cy="45775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Shape 659" descr="amazon-macbook-air-people-also-bought.png"/>
          <p:cNvPicPr preferRelativeResize="0"/>
          <p:nvPr/>
        </p:nvPicPr>
        <p:blipFill>
          <a:blip r:embed="rId3">
            <a:alphaModFix/>
          </a:blip>
          <a:stretch>
            <a:fillRect/>
          </a:stretch>
        </p:blipFill>
        <p:spPr>
          <a:xfrm>
            <a:off x="0" y="414469"/>
            <a:ext cx="9144000" cy="4505060"/>
          </a:xfrm>
          <a:prstGeom prst="rect">
            <a:avLst/>
          </a:prstGeom>
          <a:noFill/>
          <a:ln>
            <a:noFill/>
          </a:ln>
        </p:spPr>
      </p:pic>
      <p:cxnSp>
        <p:nvCxnSpPr>
          <p:cNvPr id="660" name="Shape 660"/>
          <p:cNvCxnSpPr/>
          <p:nvPr/>
        </p:nvCxnSpPr>
        <p:spPr>
          <a:xfrm flipH="1">
            <a:off x="1876725" y="171450"/>
            <a:ext cx="1085700" cy="314400"/>
          </a:xfrm>
          <a:prstGeom prst="straightConnector1">
            <a:avLst/>
          </a:prstGeom>
          <a:noFill/>
          <a:ln w="76200" cap="flat" cmpd="sng">
            <a:solidFill>
              <a:srgbClr val="FF0000"/>
            </a:solidFill>
            <a:prstDash val="solid"/>
            <a:round/>
            <a:headEnd type="none" w="lg" len="lg"/>
            <a:tailEnd type="triangle" w="lg" len="lg"/>
          </a:ln>
        </p:spPr>
      </p:cxnSp>
      <p:cxnSp>
        <p:nvCxnSpPr>
          <p:cNvPr id="661" name="Shape 661"/>
          <p:cNvCxnSpPr/>
          <p:nvPr/>
        </p:nvCxnSpPr>
        <p:spPr>
          <a:xfrm flipH="1">
            <a:off x="2962425" y="2228850"/>
            <a:ext cx="1085700" cy="314400"/>
          </a:xfrm>
          <a:prstGeom prst="straightConnector1">
            <a:avLst/>
          </a:prstGeom>
          <a:noFill/>
          <a:ln w="76200" cap="flat" cmpd="sng">
            <a:solidFill>
              <a:srgbClr val="FF0000"/>
            </a:solidFill>
            <a:prstDash val="solid"/>
            <a:round/>
            <a:headEnd type="none" w="lg" len="lg"/>
            <a:tailEnd type="triangle" w="lg" len="lg"/>
          </a:ln>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p:nvPr/>
        </p:nvSpPr>
        <p:spPr>
          <a:xfrm>
            <a:off x="1266825" y="0"/>
            <a:ext cx="6534149" cy="763500"/>
          </a:xfrm>
          <a:prstGeom prst="rect">
            <a:avLst/>
          </a:prstGeom>
          <a:noFill/>
          <a:ln>
            <a:noFill/>
          </a:ln>
        </p:spPr>
        <p:txBody>
          <a:bodyPr lIns="91425" tIns="91425" rIns="91425" bIns="91425" anchor="t" anchorCtr="0">
            <a:noAutofit/>
          </a:bodyPr>
          <a:lstStyle/>
          <a:p>
            <a:pPr lvl="0" algn="ctr" rtl="0">
              <a:spcBef>
                <a:spcPts val="0"/>
              </a:spcBef>
              <a:buNone/>
            </a:pPr>
            <a:r>
              <a:rPr lang="en" sz="4800" dirty="0">
                <a:solidFill>
                  <a:srgbClr val="000000"/>
                </a:solidFill>
                <a:latin typeface="Calibri"/>
                <a:ea typeface="Calibri"/>
                <a:cs typeface="Calibri"/>
                <a:sym typeface="Calibri"/>
              </a:rPr>
              <a:t>Repeat sales</a:t>
            </a:r>
          </a:p>
        </p:txBody>
      </p:sp>
      <p:sp>
        <p:nvSpPr>
          <p:cNvPr id="667" name="Shape 667"/>
          <p:cNvSpPr txBox="1"/>
          <p:nvPr/>
        </p:nvSpPr>
        <p:spPr>
          <a:xfrm>
            <a:off x="207825" y="790250"/>
            <a:ext cx="8624400" cy="4555200"/>
          </a:xfrm>
          <a:prstGeom prst="rect">
            <a:avLst/>
          </a:prstGeom>
          <a:noFill/>
          <a:ln>
            <a:noFill/>
          </a:ln>
        </p:spPr>
        <p:txBody>
          <a:bodyPr lIns="91425" tIns="91425" rIns="91425" bIns="91425" anchor="t" anchorCtr="0">
            <a:noAutofit/>
          </a:bodyPr>
          <a:lstStyle/>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Initial sale is often the main goal of our marketing efforts</a:t>
            </a:r>
          </a:p>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But, what is next after the initial customer conversion?</a:t>
            </a:r>
          </a:p>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Repeat sales are a huge goal for any successful retail business</a:t>
            </a:r>
          </a:p>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Great customer experience</a:t>
            </a:r>
          </a:p>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Great products</a:t>
            </a:r>
          </a:p>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Great after care</a:t>
            </a:r>
          </a:p>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Feedback</a:t>
            </a:r>
          </a:p>
          <a:p>
            <a:pPr marL="457200" lvl="0" indent="-368300" rtl="0">
              <a:lnSpc>
                <a:spcPct val="150000"/>
              </a:lnSpc>
              <a:spcBef>
                <a:spcPts val="0"/>
              </a:spcBef>
              <a:buClr>
                <a:srgbClr val="000000"/>
              </a:buClr>
              <a:buSzPct val="100000"/>
              <a:buChar char="•"/>
            </a:pPr>
            <a:r>
              <a:rPr lang="en" sz="2200" dirty="0">
                <a:solidFill>
                  <a:srgbClr val="000000"/>
                </a:solidFill>
                <a:latin typeface="Calibri"/>
                <a:ea typeface="Calibri"/>
                <a:cs typeface="Calibri"/>
                <a:sym typeface="Calibri"/>
              </a:rPr>
              <a:t>Use others feedback to market to new customers - peer reviews</a:t>
            </a:r>
          </a:p>
          <a:p>
            <a:pPr lvl="0" rtl="0">
              <a:spcBef>
                <a:spcPts val="0"/>
              </a:spcBef>
              <a:buNone/>
            </a:pPr>
            <a:endParaRPr sz="2400" dirty="0">
              <a:solidFill>
                <a:srgbClr val="000000"/>
              </a:solidFill>
              <a:latin typeface="Calibri"/>
              <a:ea typeface="Calibri"/>
              <a:cs typeface="Calibri"/>
              <a:sym typeface="Calibri"/>
            </a:endParaRPr>
          </a:p>
          <a:p>
            <a:pPr lvl="0" rtl="0">
              <a:spcBef>
                <a:spcPts val="0"/>
              </a:spcBef>
              <a:buNone/>
            </a:pPr>
            <a:endParaRPr sz="3200" dirty="0">
              <a:solidFill>
                <a:srgbClr val="000000"/>
              </a:solidFill>
              <a:latin typeface="Calibri"/>
              <a:ea typeface="Calibri"/>
              <a:cs typeface="Calibri"/>
              <a:sym typeface="Calibri"/>
            </a:endParaRPr>
          </a:p>
        </p:txBody>
      </p:sp>
      <p:pic>
        <p:nvPicPr>
          <p:cNvPr id="668" name="Shape 668" descr="Free vector graphic: Icon, ..."/>
          <p:cNvPicPr preferRelativeResize="0"/>
          <p:nvPr/>
        </p:nvPicPr>
        <p:blipFill rotWithShape="1">
          <a:blip r:embed="rId3">
            <a:alphaModFix/>
          </a:blip>
          <a:srcRect t="1941" b="1950"/>
          <a:stretch/>
        </p:blipFill>
        <p:spPr>
          <a:xfrm>
            <a:off x="5260250" y="2616900"/>
            <a:ext cx="1746450" cy="17464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endParaRPr/>
          </a:p>
        </p:txBody>
      </p:sp>
      <p:sp>
        <p:nvSpPr>
          <p:cNvPr id="674" name="Shape 674"/>
          <p:cNvSpPr txBox="1">
            <a:spLocks noGrp="1"/>
          </p:cNvSpPr>
          <p:nvPr>
            <p:ph type="body" idx="4294967295"/>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675" name="Shape 675"/>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676" name="Shape 676"/>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677" name="Shape 677"/>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678" name="Shape 678"/>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679" name="Shape 679"/>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680" name="Shape 680"/>
          <p:cNvSpPr/>
          <p:nvPr/>
        </p:nvSpPr>
        <p:spPr>
          <a:xfrm>
            <a:off x="0" y="486025"/>
            <a:ext cx="49875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lnSpc>
                <a:spcPct val="150000"/>
              </a:lnSpc>
              <a:spcBef>
                <a:spcPts val="0"/>
              </a:spcBef>
              <a:buNone/>
            </a:pPr>
            <a:endParaRPr sz="3600" dirty="0">
              <a:solidFill>
                <a:srgbClr val="F3F3F3"/>
              </a:solidFill>
              <a:latin typeface="Calibri"/>
              <a:ea typeface="Calibri"/>
              <a:cs typeface="Calibri"/>
              <a:sym typeface="Calibri"/>
            </a:endParaRPr>
          </a:p>
          <a:p>
            <a:pPr lvl="0" rtl="0">
              <a:lnSpc>
                <a:spcPct val="150000"/>
              </a:lnSpc>
              <a:spcBef>
                <a:spcPts val="0"/>
              </a:spcBef>
              <a:buNone/>
            </a:pPr>
            <a:endParaRPr sz="3600" dirty="0">
              <a:solidFill>
                <a:srgbClr val="FFFFFF"/>
              </a:solidFill>
              <a:latin typeface="Calibri"/>
              <a:ea typeface="Calibri"/>
              <a:cs typeface="Calibri"/>
              <a:sym typeface="Calibri"/>
            </a:endParaRPr>
          </a:p>
        </p:txBody>
      </p:sp>
      <p:sp>
        <p:nvSpPr>
          <p:cNvPr id="681" name="Shape 681"/>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682" name="Shape 682"/>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683" name="Shape 683"/>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152374" y="504590"/>
            <a:ext cx="3971925" cy="2900666"/>
          </a:xfrm>
          <a:prstGeom prst="rect">
            <a:avLst/>
          </a:prstGeom>
          <a:noFill/>
        </p:spPr>
        <p:txBody>
          <a:bodyPr wrap="square" rtlCol="0">
            <a:spAutoFit/>
          </a:bodyPr>
          <a:lstStyle/>
          <a:p>
            <a:pPr lvl="0">
              <a:lnSpc>
                <a:spcPct val="150000"/>
              </a:lnSpc>
              <a:buSzPct val="45833"/>
            </a:pPr>
            <a:r>
              <a:rPr lang="en" sz="4200" dirty="0">
                <a:solidFill>
                  <a:srgbClr val="FFFFFF"/>
                </a:solidFill>
                <a:latin typeface="Calibri"/>
                <a:ea typeface="Calibri"/>
                <a:cs typeface="Calibri"/>
                <a:sym typeface="Calibri"/>
              </a:rPr>
              <a:t>Cyber security risks when trading online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p:nvPr/>
        </p:nvSpPr>
        <p:spPr>
          <a:xfrm>
            <a:off x="179499" y="293300"/>
            <a:ext cx="6760800" cy="763500"/>
          </a:xfrm>
          <a:prstGeom prst="rect">
            <a:avLst/>
          </a:prstGeom>
          <a:noFill/>
          <a:ln>
            <a:noFill/>
          </a:ln>
        </p:spPr>
        <p:txBody>
          <a:bodyPr lIns="91425" tIns="91425" rIns="91425" bIns="91425" anchor="t" anchorCtr="0">
            <a:noAutofit/>
          </a:bodyPr>
          <a:lstStyle/>
          <a:p>
            <a:pPr lvl="0" rtl="0">
              <a:spcBef>
                <a:spcPts val="0"/>
              </a:spcBef>
              <a:buNone/>
            </a:pPr>
            <a:r>
              <a:rPr lang="en" sz="4800" dirty="0">
                <a:solidFill>
                  <a:srgbClr val="000000"/>
                </a:solidFill>
                <a:latin typeface="Calibri"/>
                <a:ea typeface="Calibri"/>
                <a:cs typeface="Calibri"/>
                <a:sym typeface="Calibri"/>
              </a:rPr>
              <a:t>Backing up your website</a:t>
            </a:r>
          </a:p>
        </p:txBody>
      </p:sp>
      <p:sp>
        <p:nvSpPr>
          <p:cNvPr id="689" name="Shape 689"/>
          <p:cNvSpPr txBox="1"/>
          <p:nvPr/>
        </p:nvSpPr>
        <p:spPr>
          <a:xfrm>
            <a:off x="179499" y="1231827"/>
            <a:ext cx="8520600" cy="2416248"/>
          </a:xfrm>
          <a:prstGeom prst="rect">
            <a:avLst/>
          </a:prstGeom>
          <a:noFill/>
          <a:ln>
            <a:noFill/>
          </a:ln>
        </p:spPr>
        <p:txBody>
          <a:bodyPr lIns="91425" tIns="91425" rIns="91425" bIns="91425" anchor="t" anchorCtr="0">
            <a:noAutofit/>
          </a:bodyPr>
          <a:lstStyle/>
          <a:p>
            <a:pPr marL="457200" lvl="0" indent="-406400" rtl="0">
              <a:spcBef>
                <a:spcPts val="0"/>
              </a:spcBef>
              <a:buClr>
                <a:srgbClr val="000000"/>
              </a:buClr>
              <a:buSzPct val="100000"/>
              <a:buFont typeface="Calibri"/>
              <a:buChar char="•"/>
            </a:pPr>
            <a:r>
              <a:rPr lang="en" sz="2400" dirty="0">
                <a:solidFill>
                  <a:srgbClr val="000000"/>
                </a:solidFill>
                <a:latin typeface="Calibri"/>
                <a:ea typeface="Calibri"/>
                <a:cs typeface="Calibri"/>
                <a:sym typeface="Calibri"/>
              </a:rPr>
              <a:t>Keeping records of your orders, customers and transactions</a:t>
            </a:r>
          </a:p>
          <a:p>
            <a:pPr marL="457200" lvl="0" indent="-406400" rtl="0">
              <a:spcBef>
                <a:spcPts val="0"/>
              </a:spcBef>
              <a:buClr>
                <a:srgbClr val="000000"/>
              </a:buClr>
              <a:buSzPct val="100000"/>
              <a:buFont typeface="Calibri"/>
              <a:buChar char="•"/>
            </a:pPr>
            <a:r>
              <a:rPr lang="en" sz="2400" dirty="0">
                <a:solidFill>
                  <a:srgbClr val="000000"/>
                </a:solidFill>
                <a:latin typeface="Calibri"/>
                <a:ea typeface="Calibri"/>
                <a:cs typeface="Calibri"/>
                <a:sym typeface="Calibri"/>
              </a:rPr>
              <a:t>This is normally available within the ‘orders’ section which allows you to export a copy of your data</a:t>
            </a:r>
          </a:p>
          <a:p>
            <a:pPr marL="457200" lvl="0" indent="-406400" rtl="0">
              <a:spcBef>
                <a:spcPts val="0"/>
              </a:spcBef>
              <a:buClr>
                <a:srgbClr val="000000"/>
              </a:buClr>
              <a:buSzPct val="100000"/>
              <a:buFont typeface="Calibri"/>
              <a:buChar char="•"/>
            </a:pPr>
            <a:r>
              <a:rPr lang="en" sz="2400" dirty="0">
                <a:solidFill>
                  <a:srgbClr val="000000"/>
                </a:solidFill>
                <a:latin typeface="Calibri"/>
                <a:ea typeface="Calibri"/>
                <a:cs typeface="Calibri"/>
                <a:sym typeface="Calibri"/>
              </a:rPr>
              <a:t>You should backup your </a:t>
            </a:r>
            <a:r>
              <a:rPr lang="en" sz="2400" b="1" dirty="0">
                <a:solidFill>
                  <a:srgbClr val="000000"/>
                </a:solidFill>
                <a:latin typeface="Calibri"/>
                <a:ea typeface="Calibri"/>
                <a:cs typeface="Calibri"/>
                <a:sym typeface="Calibri"/>
              </a:rPr>
              <a:t>whole</a:t>
            </a:r>
            <a:r>
              <a:rPr lang="en" sz="2400" dirty="0">
                <a:solidFill>
                  <a:srgbClr val="000000"/>
                </a:solidFill>
                <a:latin typeface="Calibri"/>
                <a:ea typeface="Calibri"/>
                <a:cs typeface="Calibri"/>
                <a:sym typeface="Calibri"/>
              </a:rPr>
              <a:t> self-hosted website to either a service, or your computer in the event that you have to rebuild the website.</a:t>
            </a:r>
          </a:p>
        </p:txBody>
      </p:sp>
      <p:pic>
        <p:nvPicPr>
          <p:cNvPr id="690" name="Shape 690"/>
          <p:cNvPicPr preferRelativeResize="0"/>
          <p:nvPr/>
        </p:nvPicPr>
        <p:blipFill>
          <a:blip r:embed="rId3">
            <a:alphaModFix/>
          </a:blip>
          <a:stretch>
            <a:fillRect/>
          </a:stretch>
        </p:blipFill>
        <p:spPr>
          <a:xfrm>
            <a:off x="3487950" y="3352812"/>
            <a:ext cx="1487874" cy="148787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p:nvPr/>
        </p:nvSpPr>
        <p:spPr>
          <a:xfrm>
            <a:off x="282025" y="228600"/>
            <a:ext cx="8048100" cy="763500"/>
          </a:xfrm>
          <a:prstGeom prst="rect">
            <a:avLst/>
          </a:prstGeom>
          <a:noFill/>
          <a:ln>
            <a:noFill/>
          </a:ln>
        </p:spPr>
        <p:txBody>
          <a:bodyPr lIns="91425" tIns="91425" rIns="91425" bIns="91425" anchor="t" anchorCtr="0">
            <a:noAutofit/>
          </a:bodyPr>
          <a:lstStyle/>
          <a:p>
            <a:pPr lvl="0" rtl="0">
              <a:spcBef>
                <a:spcPts val="0"/>
              </a:spcBef>
              <a:buNone/>
            </a:pPr>
            <a:r>
              <a:rPr lang="en" sz="4800" dirty="0">
                <a:solidFill>
                  <a:srgbClr val="000000"/>
                </a:solidFill>
                <a:latin typeface="Calibri"/>
                <a:ea typeface="Calibri"/>
                <a:cs typeface="Calibri"/>
                <a:sym typeface="Calibri"/>
              </a:rPr>
              <a:t>Backing up your website...cont</a:t>
            </a:r>
          </a:p>
        </p:txBody>
      </p:sp>
      <p:sp>
        <p:nvSpPr>
          <p:cNvPr id="696" name="Shape 696"/>
          <p:cNvSpPr txBox="1"/>
          <p:nvPr/>
        </p:nvSpPr>
        <p:spPr>
          <a:xfrm>
            <a:off x="311702" y="1251072"/>
            <a:ext cx="8520600" cy="1928700"/>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000000"/>
                </a:solidFill>
                <a:latin typeface="Calibri"/>
                <a:ea typeface="Calibri"/>
                <a:cs typeface="Calibri"/>
                <a:sym typeface="Calibri"/>
              </a:rPr>
              <a:t>Backups should be kept safely and securely.  If using a hard drive, ensure that this device is, itself, protected.  For example, keep an external locked away to avoid it becoming lost, stolen or damaged.</a:t>
            </a:r>
          </a:p>
        </p:txBody>
      </p:sp>
      <p:pic>
        <p:nvPicPr>
          <p:cNvPr id="697" name="Shape 697" descr="Open ..."/>
          <p:cNvPicPr preferRelativeResize="0"/>
          <p:nvPr/>
        </p:nvPicPr>
        <p:blipFill>
          <a:blip r:embed="rId3">
            <a:alphaModFix/>
          </a:blip>
          <a:stretch>
            <a:fillRect/>
          </a:stretch>
        </p:blipFill>
        <p:spPr>
          <a:xfrm>
            <a:off x="3409162" y="2750322"/>
            <a:ext cx="2039930" cy="20399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p:nvPr/>
        </p:nvSpPr>
        <p:spPr>
          <a:xfrm>
            <a:off x="85725" y="274625"/>
            <a:ext cx="8915545" cy="8415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Why do you want to trade online?</a:t>
            </a:r>
          </a:p>
        </p:txBody>
      </p:sp>
      <p:sp>
        <p:nvSpPr>
          <p:cNvPr id="141" name="Shape 141"/>
          <p:cNvSpPr txBox="1"/>
          <p:nvPr/>
        </p:nvSpPr>
        <p:spPr>
          <a:xfrm>
            <a:off x="469870" y="1250669"/>
            <a:ext cx="8531400" cy="3332700"/>
          </a:xfrm>
          <a:prstGeom prst="rect">
            <a:avLst/>
          </a:prstGeom>
          <a:noFill/>
          <a:ln>
            <a:noFill/>
          </a:ln>
        </p:spPr>
        <p:txBody>
          <a:bodyPr lIns="91425" tIns="91425" rIns="91425" bIns="91425" anchor="t" anchorCtr="0">
            <a:noAutofit/>
          </a:bodyPr>
          <a:lstStyle/>
          <a:p>
            <a:pPr marL="457200" lvl="0" indent="-431800" rtl="0">
              <a:spcBef>
                <a:spcPts val="640"/>
              </a:spcBef>
              <a:buClr>
                <a:srgbClr val="000000"/>
              </a:buClr>
              <a:buSzPct val="100000"/>
              <a:buChar char="•"/>
            </a:pPr>
            <a:r>
              <a:rPr lang="en" sz="3200" dirty="0">
                <a:solidFill>
                  <a:srgbClr val="000000"/>
                </a:solidFill>
                <a:latin typeface="Calibri"/>
                <a:ea typeface="Calibri"/>
                <a:cs typeface="Calibri"/>
                <a:sym typeface="Calibri"/>
              </a:rPr>
              <a:t>A [potentially] global marketplace awaits</a:t>
            </a:r>
            <a:br>
              <a:rPr lang="en" sz="3200" dirty="0">
                <a:solidFill>
                  <a:srgbClr val="000000"/>
                </a:solidFill>
                <a:latin typeface="Calibri"/>
                <a:ea typeface="Calibri"/>
                <a:cs typeface="Calibri"/>
                <a:sym typeface="Calibri"/>
              </a:rPr>
            </a:br>
            <a:endParaRPr lang="en" sz="3200" dirty="0">
              <a:solidFill>
                <a:srgbClr val="000000"/>
              </a:solidFill>
              <a:latin typeface="Calibri"/>
              <a:ea typeface="Calibri"/>
              <a:cs typeface="Calibri"/>
              <a:sym typeface="Calibri"/>
            </a:endParaRPr>
          </a:p>
          <a:p>
            <a:pPr marL="457200" lvl="0" indent="-431800" rtl="0">
              <a:spcBef>
                <a:spcPts val="640"/>
              </a:spcBef>
              <a:buClr>
                <a:srgbClr val="000000"/>
              </a:buClr>
              <a:buSzPct val="100000"/>
              <a:buChar char="•"/>
            </a:pPr>
            <a:r>
              <a:rPr lang="en" sz="3200" dirty="0">
                <a:solidFill>
                  <a:srgbClr val="000000"/>
                </a:solidFill>
                <a:latin typeface="Calibri"/>
                <a:ea typeface="Calibri"/>
                <a:cs typeface="Calibri"/>
                <a:sym typeface="Calibri"/>
              </a:rPr>
              <a:t>Business overheads can be lower</a:t>
            </a:r>
            <a:br>
              <a:rPr lang="en" sz="3200" dirty="0">
                <a:solidFill>
                  <a:srgbClr val="000000"/>
                </a:solidFill>
                <a:latin typeface="Calibri"/>
                <a:ea typeface="Calibri"/>
                <a:cs typeface="Calibri"/>
                <a:sym typeface="Calibri"/>
              </a:rPr>
            </a:br>
            <a:endParaRPr lang="en" sz="3200" dirty="0">
              <a:solidFill>
                <a:srgbClr val="000000"/>
              </a:solidFill>
              <a:latin typeface="Calibri"/>
              <a:ea typeface="Calibri"/>
              <a:cs typeface="Calibri"/>
              <a:sym typeface="Calibri"/>
            </a:endParaRPr>
          </a:p>
          <a:p>
            <a:pPr marL="457200" lvl="0" indent="-431800" rtl="0">
              <a:spcBef>
                <a:spcPts val="640"/>
              </a:spcBef>
              <a:buClr>
                <a:srgbClr val="000000"/>
              </a:buClr>
              <a:buSzPct val="100000"/>
              <a:buChar char="•"/>
            </a:pPr>
            <a:r>
              <a:rPr lang="en" sz="3200" dirty="0">
                <a:solidFill>
                  <a:srgbClr val="000000"/>
                </a:solidFill>
                <a:latin typeface="Calibri"/>
                <a:ea typeface="Calibri"/>
                <a:cs typeface="Calibri"/>
                <a:sym typeface="Calibri"/>
              </a:rPr>
              <a:t>Who do you want to reach?</a:t>
            </a:r>
          </a:p>
        </p:txBody>
      </p:sp>
      <p:pic>
        <p:nvPicPr>
          <p:cNvPr id="142" name="Shape 142" descr="School, Blue, Globe, Planet, ..."/>
          <p:cNvPicPr preferRelativeResize="0"/>
          <p:nvPr/>
        </p:nvPicPr>
        <p:blipFill>
          <a:blip r:embed="rId3">
            <a:alphaModFix/>
          </a:blip>
          <a:stretch>
            <a:fillRect/>
          </a:stretch>
        </p:blipFill>
        <p:spPr>
          <a:xfrm flipH="1">
            <a:off x="6781000" y="2532800"/>
            <a:ext cx="1759349" cy="22989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p:nvPr/>
        </p:nvSpPr>
        <p:spPr>
          <a:xfrm>
            <a:off x="311700" y="412391"/>
            <a:ext cx="8520600" cy="763500"/>
          </a:xfrm>
          <a:prstGeom prst="rect">
            <a:avLst/>
          </a:prstGeom>
          <a:noFill/>
          <a:ln>
            <a:noFill/>
          </a:ln>
        </p:spPr>
        <p:txBody>
          <a:bodyPr lIns="91425" tIns="91425" rIns="91425" bIns="91425" anchor="t" anchorCtr="0">
            <a:noAutofit/>
          </a:bodyPr>
          <a:lstStyle/>
          <a:p>
            <a:pPr lvl="0" rtl="0">
              <a:spcBef>
                <a:spcPts val="0"/>
              </a:spcBef>
              <a:buNone/>
            </a:pPr>
            <a:r>
              <a:rPr lang="en" sz="3500" dirty="0">
                <a:solidFill>
                  <a:srgbClr val="000000"/>
                </a:solidFill>
                <a:latin typeface="Calibri"/>
                <a:ea typeface="Calibri"/>
                <a:cs typeface="Calibri"/>
                <a:sym typeface="Calibri"/>
              </a:rPr>
              <a:t>How do you know when an order is genuine?</a:t>
            </a:r>
          </a:p>
        </p:txBody>
      </p:sp>
      <p:sp>
        <p:nvSpPr>
          <p:cNvPr id="703" name="Shape 703"/>
          <p:cNvSpPr txBox="1"/>
          <p:nvPr/>
        </p:nvSpPr>
        <p:spPr>
          <a:xfrm>
            <a:off x="311700" y="1175891"/>
            <a:ext cx="8520600" cy="2486025"/>
          </a:xfrm>
          <a:prstGeom prst="rect">
            <a:avLst/>
          </a:prstGeom>
          <a:noFill/>
          <a:ln>
            <a:noFill/>
          </a:ln>
        </p:spPr>
        <p:txBody>
          <a:bodyPr lIns="91425" tIns="91425" rIns="91425" bIns="91425" anchor="t" anchorCtr="0">
            <a:noAutofit/>
          </a:bodyPr>
          <a:lstStyle/>
          <a:p>
            <a:pPr marL="3937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Checks can be made to ensure that an order is genuine</a:t>
            </a:r>
          </a:p>
          <a:p>
            <a:pPr marL="3937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Manual checks that details have been entered in correctly</a:t>
            </a:r>
          </a:p>
          <a:p>
            <a:pPr marL="3937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More robust automated checks that payment processors can perform - like card verification</a:t>
            </a:r>
          </a:p>
          <a:p>
            <a:pPr marL="3937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Having procedures in place to protect your customers and you are mutually beneficial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Shape 708"/>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endParaRPr/>
          </a:p>
        </p:txBody>
      </p:sp>
      <p:sp>
        <p:nvSpPr>
          <p:cNvPr id="709" name="Shape 709"/>
          <p:cNvSpPr txBox="1">
            <a:spLocks noGrp="1"/>
          </p:cNvSpPr>
          <p:nvPr>
            <p:ph type="body" idx="4294967295"/>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710" name="Shape 710"/>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711" name="Shape 711"/>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712" name="Shape 712"/>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713" name="Shape 713"/>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714" name="Shape 714"/>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715" name="Shape 715"/>
          <p:cNvSpPr/>
          <p:nvPr/>
        </p:nvSpPr>
        <p:spPr>
          <a:xfrm>
            <a:off x="0" y="445025"/>
            <a:ext cx="4975200" cy="30846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lnSpc>
                <a:spcPct val="150000"/>
              </a:lnSpc>
              <a:spcBef>
                <a:spcPts val="0"/>
              </a:spcBef>
              <a:buSzPct val="45833"/>
              <a:buNone/>
            </a:pPr>
            <a:endParaRPr lang="en" sz="2400" dirty="0">
              <a:solidFill>
                <a:srgbClr val="FFFFFF"/>
              </a:solidFill>
              <a:latin typeface="Calibri"/>
              <a:ea typeface="Calibri"/>
              <a:cs typeface="Calibri"/>
              <a:sym typeface="Calibri"/>
            </a:endParaRPr>
          </a:p>
        </p:txBody>
      </p:sp>
      <p:sp>
        <p:nvSpPr>
          <p:cNvPr id="716" name="Shape 716"/>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717" name="Shape 717"/>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718" name="Shape 718"/>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311692" y="758378"/>
            <a:ext cx="3488783" cy="2646878"/>
          </a:xfrm>
          <a:prstGeom prst="rect">
            <a:avLst/>
          </a:prstGeom>
          <a:noFill/>
        </p:spPr>
        <p:txBody>
          <a:bodyPr wrap="square" rtlCol="0">
            <a:spAutoFit/>
          </a:bodyPr>
          <a:lstStyle/>
          <a:p>
            <a:r>
              <a:rPr lang="en" sz="3800" dirty="0">
                <a:solidFill>
                  <a:srgbClr val="FFFFFF"/>
                </a:solidFill>
                <a:latin typeface="Calibri"/>
                <a:ea typeface="Calibri"/>
                <a:cs typeface="Calibri"/>
                <a:sym typeface="Calibri"/>
              </a:rPr>
              <a:t>Protecting your online business and keeping accounts secure</a:t>
            </a:r>
          </a:p>
          <a:p>
            <a:endParaRPr lang="en-GB"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p:nvPr/>
        </p:nvSpPr>
        <p:spPr>
          <a:xfrm>
            <a:off x="110250" y="311475"/>
            <a:ext cx="8923500" cy="1122300"/>
          </a:xfrm>
          <a:prstGeom prst="rect">
            <a:avLst/>
          </a:prstGeom>
          <a:noFill/>
          <a:ln>
            <a:noFill/>
          </a:ln>
        </p:spPr>
        <p:txBody>
          <a:bodyPr lIns="91425" tIns="91425" rIns="91425" bIns="91425" anchor="ctr" anchorCtr="0">
            <a:noAutofit/>
          </a:bodyPr>
          <a:lstStyle/>
          <a:p>
            <a:pPr lvl="0" algn="ctr" rtl="0">
              <a:spcBef>
                <a:spcPts val="0"/>
              </a:spcBef>
              <a:buNone/>
            </a:pPr>
            <a:r>
              <a:rPr lang="en" sz="4200" dirty="0">
                <a:solidFill>
                  <a:srgbClr val="000000"/>
                </a:solidFill>
                <a:latin typeface="Calibri"/>
                <a:ea typeface="Calibri"/>
                <a:cs typeface="Calibri"/>
                <a:sym typeface="Calibri"/>
              </a:rPr>
              <a:t>Are you storing your customers’ data?</a:t>
            </a:r>
          </a:p>
        </p:txBody>
      </p:sp>
      <p:sp>
        <p:nvSpPr>
          <p:cNvPr id="724" name="Shape 724"/>
          <p:cNvSpPr txBox="1"/>
          <p:nvPr/>
        </p:nvSpPr>
        <p:spPr>
          <a:xfrm>
            <a:off x="8472457" y="6217621"/>
            <a:ext cx="548700" cy="524700"/>
          </a:xfrm>
          <a:prstGeom prst="rect">
            <a:avLst/>
          </a:prstGeom>
          <a:noFill/>
          <a:ln>
            <a:noFill/>
          </a:ln>
        </p:spPr>
        <p:txBody>
          <a:bodyPr lIns="91425" tIns="45700" rIns="91425" bIns="45700" anchor="ctr" anchorCtr="0">
            <a:noAutofit/>
          </a:bodyPr>
          <a:lstStyle/>
          <a:p>
            <a:pPr lvl="0" algn="r" rtl="0">
              <a:spcBef>
                <a:spcPts val="0"/>
              </a:spcBef>
              <a:buNone/>
            </a:pPr>
            <a:fld id="{00000000-1234-1234-1234-123412341234}" type="slidenum">
              <a:rPr lang="en" sz="1200">
                <a:solidFill>
                  <a:srgbClr val="888888"/>
                </a:solidFill>
                <a:latin typeface="Calibri"/>
                <a:ea typeface="Calibri"/>
                <a:cs typeface="Calibri"/>
                <a:sym typeface="Calibri"/>
              </a:rPr>
              <a:t>92</a:t>
            </a:fld>
            <a:endParaRPr lang="en" sz="1200">
              <a:solidFill>
                <a:srgbClr val="888888"/>
              </a:solidFill>
              <a:latin typeface="Calibri"/>
              <a:ea typeface="Calibri"/>
              <a:cs typeface="Calibri"/>
              <a:sym typeface="Calibri"/>
            </a:endParaRPr>
          </a:p>
        </p:txBody>
      </p:sp>
      <p:pic>
        <p:nvPicPr>
          <p:cNvPr id="725" name="Shape 725"/>
          <p:cNvPicPr preferRelativeResize="0"/>
          <p:nvPr/>
        </p:nvPicPr>
        <p:blipFill>
          <a:blip r:embed="rId3">
            <a:alphaModFix/>
          </a:blip>
          <a:stretch>
            <a:fillRect/>
          </a:stretch>
        </p:blipFill>
        <p:spPr>
          <a:xfrm>
            <a:off x="2624025" y="1433775"/>
            <a:ext cx="3895950" cy="353827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Shape 730"/>
          <p:cNvSpPr txBox="1"/>
          <p:nvPr/>
        </p:nvSpPr>
        <p:spPr>
          <a:xfrm>
            <a:off x="311700" y="122725"/>
            <a:ext cx="8520600" cy="11223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000000"/>
                </a:solidFill>
                <a:latin typeface="Calibri"/>
                <a:ea typeface="Calibri"/>
                <a:cs typeface="Calibri"/>
                <a:sym typeface="Calibri"/>
              </a:rPr>
              <a:t>If so, you must comply with….</a:t>
            </a:r>
          </a:p>
        </p:txBody>
      </p:sp>
      <p:sp>
        <p:nvSpPr>
          <p:cNvPr id="731" name="Shape 731"/>
          <p:cNvSpPr txBox="1"/>
          <p:nvPr/>
        </p:nvSpPr>
        <p:spPr>
          <a:xfrm>
            <a:off x="8472457" y="6217621"/>
            <a:ext cx="548700" cy="524700"/>
          </a:xfrm>
          <a:prstGeom prst="rect">
            <a:avLst/>
          </a:prstGeom>
          <a:noFill/>
          <a:ln>
            <a:noFill/>
          </a:ln>
        </p:spPr>
        <p:txBody>
          <a:bodyPr lIns="91425" tIns="45700" rIns="91425" bIns="45700" anchor="ctr" anchorCtr="0">
            <a:noAutofit/>
          </a:bodyPr>
          <a:lstStyle/>
          <a:p>
            <a:pPr lvl="0" algn="r" rtl="0">
              <a:spcBef>
                <a:spcPts val="0"/>
              </a:spcBef>
              <a:buNone/>
            </a:pPr>
            <a:fld id="{00000000-1234-1234-1234-123412341234}" type="slidenum">
              <a:rPr lang="en" sz="1200">
                <a:solidFill>
                  <a:srgbClr val="888888"/>
                </a:solidFill>
                <a:latin typeface="Calibri"/>
                <a:ea typeface="Calibri"/>
                <a:cs typeface="Calibri"/>
                <a:sym typeface="Calibri"/>
              </a:rPr>
              <a:t>93</a:t>
            </a:fld>
            <a:endParaRPr lang="en" sz="1200">
              <a:solidFill>
                <a:srgbClr val="888888"/>
              </a:solidFill>
              <a:latin typeface="Calibri"/>
              <a:ea typeface="Calibri"/>
              <a:cs typeface="Calibri"/>
              <a:sym typeface="Calibri"/>
            </a:endParaRPr>
          </a:p>
        </p:txBody>
      </p:sp>
      <p:sp>
        <p:nvSpPr>
          <p:cNvPr id="732" name="Shape 732"/>
          <p:cNvSpPr txBox="1"/>
          <p:nvPr/>
        </p:nvSpPr>
        <p:spPr>
          <a:xfrm>
            <a:off x="476250" y="1077534"/>
            <a:ext cx="8191500" cy="3549000"/>
          </a:xfrm>
          <a:prstGeom prst="rect">
            <a:avLst/>
          </a:prstGeom>
          <a:noFill/>
          <a:ln>
            <a:noFill/>
          </a:ln>
        </p:spPr>
        <p:txBody>
          <a:bodyPr lIns="91425" tIns="91425" rIns="91425" bIns="91425" anchor="t" anchorCtr="0">
            <a:noAutofit/>
          </a:bodyPr>
          <a:lstStyle/>
          <a:p>
            <a:pPr marL="419100" lvl="0" indent="-3429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Data Protection Act</a:t>
            </a:r>
          </a:p>
          <a:p>
            <a:pPr marL="419100" lvl="0" indent="-3429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Distance Selling Regulations</a:t>
            </a:r>
          </a:p>
          <a:p>
            <a:pPr marL="419100" lvl="0" indent="-3429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E-Commerce Directive</a:t>
            </a:r>
          </a:p>
          <a:p>
            <a:pPr marL="419100" lvl="0" indent="-3429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Cookie Law</a:t>
            </a:r>
          </a:p>
          <a:p>
            <a:pPr marL="419100" lvl="0" indent="-342900" rtl="0">
              <a:lnSpc>
                <a:spcPct val="150000"/>
              </a:lnSpc>
              <a:spcBef>
                <a:spcPts val="0"/>
              </a:spcBef>
              <a:buSzPct val="100000"/>
              <a:buFont typeface="Arial" panose="020B0604020202020204" pitchFamily="34" charset="0"/>
              <a:buChar char="•"/>
            </a:pPr>
            <a:r>
              <a:rPr lang="en" sz="2400" dirty="0">
                <a:latin typeface="Calibri" panose="020F0502020204030204" pitchFamily="34" charset="0"/>
              </a:rPr>
              <a:t>VAT when selling out</a:t>
            </a:r>
            <a:br>
              <a:rPr lang="en" sz="2400" dirty="0">
                <a:latin typeface="Calibri" panose="020F0502020204030204" pitchFamily="34" charset="0"/>
              </a:rPr>
            </a:br>
            <a:r>
              <a:rPr lang="en" sz="2400" dirty="0">
                <a:latin typeface="Calibri" panose="020F0502020204030204" pitchFamily="34" charset="0"/>
              </a:rPr>
              <a:t>of the EU</a:t>
            </a:r>
          </a:p>
        </p:txBody>
      </p:sp>
      <p:pic>
        <p:nvPicPr>
          <p:cNvPr id="733" name="Shape 733"/>
          <p:cNvPicPr preferRelativeResize="0"/>
          <p:nvPr/>
        </p:nvPicPr>
        <p:blipFill>
          <a:blip r:embed="rId3">
            <a:alphaModFix/>
          </a:blip>
          <a:stretch>
            <a:fillRect/>
          </a:stretch>
        </p:blipFill>
        <p:spPr>
          <a:xfrm>
            <a:off x="4979375" y="1244646"/>
            <a:ext cx="3214750" cy="32147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p:nvPr/>
        </p:nvSpPr>
        <p:spPr>
          <a:xfrm>
            <a:off x="311700" y="259991"/>
            <a:ext cx="8520600" cy="763500"/>
          </a:xfrm>
          <a:prstGeom prst="rect">
            <a:avLst/>
          </a:prstGeom>
          <a:noFill/>
          <a:ln>
            <a:noFill/>
          </a:ln>
        </p:spPr>
        <p:txBody>
          <a:bodyPr lIns="91425" tIns="91425" rIns="91425" bIns="91425" anchor="t" anchorCtr="0">
            <a:noAutofit/>
          </a:bodyPr>
          <a:lstStyle/>
          <a:p>
            <a:pPr lvl="0" rtl="0">
              <a:spcBef>
                <a:spcPts val="0"/>
              </a:spcBef>
              <a:buNone/>
            </a:pPr>
            <a:r>
              <a:rPr lang="en" sz="4600" dirty="0">
                <a:solidFill>
                  <a:srgbClr val="000000"/>
                </a:solidFill>
                <a:latin typeface="Calibri"/>
                <a:ea typeface="Calibri"/>
                <a:cs typeface="Calibri"/>
                <a:sym typeface="Calibri"/>
              </a:rPr>
              <a:t>Keeping your online presence safe	</a:t>
            </a:r>
          </a:p>
        </p:txBody>
      </p:sp>
      <p:sp>
        <p:nvSpPr>
          <p:cNvPr id="739" name="Shape 739"/>
          <p:cNvSpPr txBox="1"/>
          <p:nvPr/>
        </p:nvSpPr>
        <p:spPr>
          <a:xfrm>
            <a:off x="311700" y="1023491"/>
            <a:ext cx="8520600" cy="3653284"/>
          </a:xfrm>
          <a:prstGeom prst="rect">
            <a:avLst/>
          </a:prstGeom>
          <a:noFill/>
          <a:ln>
            <a:noFill/>
          </a:ln>
        </p:spPr>
        <p:txBody>
          <a:bodyPr lIns="91425" tIns="91425" rIns="91425" bIns="91425" anchor="t" anchorCtr="0">
            <a:noAutofit/>
          </a:bodyPr>
          <a:lstStyle/>
          <a:p>
            <a:pPr marL="419100" lvl="0" indent="-342900" rtl="0">
              <a:lnSpc>
                <a:spcPct val="115000"/>
              </a:lnSpc>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E-commerce presence can be susceptible to problems, whether accidental or malicious</a:t>
            </a:r>
          </a:p>
          <a:p>
            <a:pPr marL="419100" lvl="0" indent="-342900" rtl="0">
              <a:lnSpc>
                <a:spcPct val="115000"/>
              </a:lnSpc>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Different solutions have varying degrees of protection  </a:t>
            </a:r>
          </a:p>
          <a:p>
            <a:pPr marL="419100" lvl="0" indent="-342900" rtl="0">
              <a:lnSpc>
                <a:spcPct val="115000"/>
              </a:lnSpc>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e.g solutions that are hosted for you (eBay or Amazon for example) will provide a degree of protection as your shop is a part of their service</a:t>
            </a:r>
          </a:p>
          <a:p>
            <a:pPr marL="419100" lvl="0" indent="-342900" rtl="0">
              <a:lnSpc>
                <a:spcPct val="115000"/>
              </a:lnSpc>
              <a:spcBef>
                <a:spcPts val="0"/>
              </a:spcBef>
              <a:buClr>
                <a:srgbClr val="000000"/>
              </a:buClr>
              <a:buSzPct val="100000"/>
              <a:buFont typeface="Arial" panose="020B0604020202020204" pitchFamily="34" charset="0"/>
              <a:buChar char="•"/>
            </a:pPr>
            <a:r>
              <a:rPr lang="en" sz="2400" b="1" dirty="0">
                <a:solidFill>
                  <a:srgbClr val="000000"/>
                </a:solidFill>
                <a:latin typeface="Calibri"/>
                <a:ea typeface="Calibri"/>
                <a:cs typeface="Calibri"/>
                <a:sym typeface="Calibri"/>
              </a:rPr>
              <a:t>However</a:t>
            </a:r>
            <a:r>
              <a:rPr lang="en" sz="2400" dirty="0">
                <a:solidFill>
                  <a:srgbClr val="000000"/>
                </a:solidFill>
                <a:latin typeface="Calibri"/>
                <a:ea typeface="Calibri"/>
                <a:cs typeface="Calibri"/>
                <a:sym typeface="Calibri"/>
              </a:rPr>
              <a:t>, no service is perfect</a:t>
            </a:r>
          </a:p>
          <a:p>
            <a:pPr marL="419100" lvl="0" indent="-342900" rtl="0">
              <a:lnSpc>
                <a:spcPct val="115000"/>
              </a:lnSpc>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You should take steps to ensure that your data is protected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p:nvPr/>
        </p:nvSpPr>
        <p:spPr>
          <a:xfrm>
            <a:off x="311700" y="288566"/>
            <a:ext cx="8520600" cy="763500"/>
          </a:xfrm>
          <a:prstGeom prst="rect">
            <a:avLst/>
          </a:prstGeom>
          <a:noFill/>
          <a:ln>
            <a:noFill/>
          </a:ln>
        </p:spPr>
        <p:txBody>
          <a:bodyPr lIns="91425" tIns="91425" rIns="91425" bIns="91425" anchor="t" anchorCtr="0">
            <a:noAutofit/>
          </a:bodyPr>
          <a:lstStyle/>
          <a:p>
            <a:pPr lvl="0" rtl="0">
              <a:spcBef>
                <a:spcPts val="0"/>
              </a:spcBef>
              <a:buNone/>
            </a:pPr>
            <a:r>
              <a:rPr lang="en" sz="4800" dirty="0">
                <a:solidFill>
                  <a:srgbClr val="000000"/>
                </a:solidFill>
                <a:latin typeface="Calibri"/>
                <a:ea typeface="Calibri"/>
                <a:cs typeface="Calibri"/>
                <a:sym typeface="Calibri"/>
              </a:rPr>
              <a:t>Keeping your site safe</a:t>
            </a:r>
          </a:p>
        </p:txBody>
      </p:sp>
      <p:sp>
        <p:nvSpPr>
          <p:cNvPr id="745" name="Shape 745"/>
          <p:cNvSpPr txBox="1"/>
          <p:nvPr/>
        </p:nvSpPr>
        <p:spPr>
          <a:xfrm>
            <a:off x="235500" y="1146101"/>
            <a:ext cx="8520600" cy="3606900"/>
          </a:xfrm>
          <a:prstGeom prst="rect">
            <a:avLst/>
          </a:prstGeom>
          <a:noFill/>
          <a:ln>
            <a:noFill/>
          </a:ln>
        </p:spPr>
        <p:txBody>
          <a:bodyPr lIns="91425" tIns="91425" rIns="91425" bIns="91425" anchor="t" anchorCtr="0">
            <a:noAutofit/>
          </a:bodyPr>
          <a:lstStyle/>
          <a:p>
            <a:pPr marL="4191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Whether you choose marketplaces or platforms you will need a strong password</a:t>
            </a:r>
          </a:p>
          <a:p>
            <a:pPr marL="4191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Avoid easy-to-guess passwords (like 123456 or Password1) </a:t>
            </a:r>
          </a:p>
          <a:p>
            <a:pPr marL="4191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This will help reduce the likelihood of it being guessed and your site/data being breached</a:t>
            </a:r>
          </a:p>
          <a:p>
            <a:pPr marL="4191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Consider using 2-step verification </a:t>
            </a:r>
          </a:p>
          <a:p>
            <a:pPr marL="419100" lvl="0" indent="-342900" rtl="0">
              <a:spcBef>
                <a:spcPts val="0"/>
              </a:spcBef>
              <a:buClr>
                <a:srgbClr val="000000"/>
              </a:buClr>
              <a:buSzPct val="100000"/>
              <a:buFont typeface="Arial" panose="020B0604020202020204" pitchFamily="34" charset="0"/>
              <a:buChar char="•"/>
            </a:pPr>
            <a:r>
              <a:rPr lang="en" sz="2400" dirty="0">
                <a:solidFill>
                  <a:srgbClr val="000000"/>
                </a:solidFill>
                <a:latin typeface="Calibri"/>
                <a:ea typeface="Calibri"/>
                <a:cs typeface="Calibri"/>
                <a:sym typeface="Calibri"/>
              </a:rPr>
              <a:t>This utilises a mobile device - so you’ll need your username, password and a PIN (from your mobile) to access your site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p:nvPr/>
        </p:nvSpPr>
        <p:spPr>
          <a:xfrm>
            <a:off x="311700" y="445025"/>
            <a:ext cx="8520600" cy="572700"/>
          </a:xfrm>
          <a:prstGeom prst="rect">
            <a:avLst/>
          </a:prstGeom>
          <a:noFill/>
          <a:ln>
            <a:noFill/>
          </a:ln>
        </p:spPr>
        <p:txBody>
          <a:bodyPr lIns="91425" tIns="91425" rIns="91425" bIns="91425" anchor="t" anchorCtr="0">
            <a:noAutofit/>
          </a:bodyPr>
          <a:lstStyle/>
          <a:p>
            <a:pPr lvl="0" rtl="0">
              <a:spcBef>
                <a:spcPts val="0"/>
              </a:spcBef>
              <a:buNone/>
            </a:pPr>
            <a:endParaRPr sz="2800">
              <a:solidFill>
                <a:srgbClr val="000000"/>
              </a:solidFill>
            </a:endParaRPr>
          </a:p>
        </p:txBody>
      </p:sp>
      <p:sp>
        <p:nvSpPr>
          <p:cNvPr id="751" name="Shape 751"/>
          <p:cNvSpPr txBox="1"/>
          <p:nvPr/>
        </p:nvSpPr>
        <p:spPr>
          <a:xfrm>
            <a:off x="311700" y="1152475"/>
            <a:ext cx="8520600" cy="3416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endParaRPr sz="1800">
              <a:solidFill>
                <a:srgbClr val="595959"/>
              </a:solidFill>
            </a:endParaRPr>
          </a:p>
        </p:txBody>
      </p:sp>
      <p:sp>
        <p:nvSpPr>
          <p:cNvPr id="752" name="Shape 752"/>
          <p:cNvSpPr txBox="1"/>
          <p:nvPr/>
        </p:nvSpPr>
        <p:spPr>
          <a:xfrm>
            <a:off x="311708" y="744575"/>
            <a:ext cx="8520600" cy="2052600"/>
          </a:xfrm>
          <a:prstGeom prst="rect">
            <a:avLst/>
          </a:prstGeom>
          <a:noFill/>
          <a:ln>
            <a:noFill/>
          </a:ln>
        </p:spPr>
        <p:txBody>
          <a:bodyPr lIns="91425" tIns="91425" rIns="91425" bIns="91425" anchor="b" anchorCtr="0">
            <a:noAutofit/>
          </a:bodyPr>
          <a:lstStyle/>
          <a:p>
            <a:pPr lvl="0" algn="ctr" rtl="0">
              <a:spcBef>
                <a:spcPts val="0"/>
              </a:spcBef>
              <a:buNone/>
            </a:pPr>
            <a:endParaRPr sz="5200">
              <a:solidFill>
                <a:srgbClr val="000000"/>
              </a:solidFill>
            </a:endParaRPr>
          </a:p>
        </p:txBody>
      </p:sp>
      <p:sp>
        <p:nvSpPr>
          <p:cNvPr id="753" name="Shape 753"/>
          <p:cNvSpPr txBox="1"/>
          <p:nvPr/>
        </p:nvSpPr>
        <p:spPr>
          <a:xfrm>
            <a:off x="311700" y="2834125"/>
            <a:ext cx="8520600" cy="792600"/>
          </a:xfrm>
          <a:prstGeom prst="rect">
            <a:avLst/>
          </a:prstGeom>
          <a:noFill/>
          <a:ln>
            <a:noFill/>
          </a:ln>
        </p:spPr>
        <p:txBody>
          <a:bodyPr lIns="91425" tIns="91425" rIns="91425" bIns="91425" anchor="t" anchorCtr="0">
            <a:noAutofit/>
          </a:bodyPr>
          <a:lstStyle/>
          <a:p>
            <a:pPr lvl="0" algn="ctr" rtl="0">
              <a:spcBef>
                <a:spcPts val="0"/>
              </a:spcBef>
              <a:buNone/>
            </a:pPr>
            <a:endParaRPr sz="2800">
              <a:solidFill>
                <a:srgbClr val="595959"/>
              </a:solidFill>
            </a:endParaRPr>
          </a:p>
        </p:txBody>
      </p:sp>
      <p:pic>
        <p:nvPicPr>
          <p:cNvPr id="754" name="Shape 754"/>
          <p:cNvPicPr preferRelativeResize="0"/>
          <p:nvPr/>
        </p:nvPicPr>
        <p:blipFill rotWithShape="1">
          <a:blip r:embed="rId3">
            <a:alphaModFix/>
          </a:blip>
          <a:srcRect/>
          <a:stretch/>
        </p:blipFill>
        <p:spPr>
          <a:xfrm flipH="1">
            <a:off x="25" y="-107950"/>
            <a:ext cx="10080600" cy="6720000"/>
          </a:xfrm>
          <a:prstGeom prst="rect">
            <a:avLst/>
          </a:prstGeom>
          <a:noFill/>
          <a:ln>
            <a:noFill/>
          </a:ln>
        </p:spPr>
      </p:pic>
      <p:sp>
        <p:nvSpPr>
          <p:cNvPr id="755" name="Shape 755"/>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756" name="Shape 756"/>
          <p:cNvSpPr/>
          <p:nvPr/>
        </p:nvSpPr>
        <p:spPr>
          <a:xfrm>
            <a:off x="0" y="486025"/>
            <a:ext cx="9830400" cy="4469400"/>
          </a:xfrm>
          <a:custGeom>
            <a:avLst/>
            <a:gdLst/>
            <a:ahLst/>
            <a:cxnLst/>
            <a:rect l="0" t="0" r="0" b="0"/>
            <a:pathLst>
              <a:path w="120000" h="120000" extrusionOk="0">
                <a:moveTo>
                  <a:pt x="12399" y="0"/>
                </a:moveTo>
                <a:lnTo>
                  <a:pt x="119999" y="0"/>
                </a:lnTo>
                <a:lnTo>
                  <a:pt x="119999" y="0"/>
                </a:lnTo>
                <a:lnTo>
                  <a:pt x="119999" y="99999"/>
                </a:lnTo>
                <a:cubicBezTo>
                  <a:pt x="119999" y="111045"/>
                  <a:pt x="114448" y="120000"/>
                  <a:pt x="107600" y="120000"/>
                </a:cubicBezTo>
                <a:lnTo>
                  <a:pt x="0" y="120000"/>
                </a:lnTo>
                <a:lnTo>
                  <a:pt x="0" y="120000"/>
                </a:lnTo>
                <a:lnTo>
                  <a:pt x="0" y="20000"/>
                </a:lnTo>
                <a:cubicBezTo>
                  <a:pt x="0" y="8954"/>
                  <a:pt x="5551" y="0"/>
                  <a:pt x="12399" y="0"/>
                </a:cubicBezTo>
                <a:close/>
              </a:path>
            </a:pathLst>
          </a:custGeom>
          <a:solidFill>
            <a:srgbClr val="B20837">
              <a:alpha val="74510"/>
            </a:srgbClr>
          </a:solidFill>
          <a:ln>
            <a:noFill/>
          </a:ln>
          <a:effectLst>
            <a:outerShdw blurRad="63500" dist="23000" dir="5400000">
              <a:srgbClr val="000000">
                <a:alpha val="34900"/>
              </a:srgbClr>
            </a:outerShdw>
          </a:effectLst>
        </p:spPr>
        <p:txBody>
          <a:bodyPr lIns="91425" tIns="45700" rIns="91425" bIns="45700" anchor="ctr" anchorCtr="0">
            <a:noAutofit/>
          </a:bodyPr>
          <a:lstStyle/>
          <a:p>
            <a:pPr lvl="0" rtl="0">
              <a:spcBef>
                <a:spcPts val="0"/>
              </a:spcBef>
              <a:buNone/>
            </a:pPr>
            <a:endParaRPr sz="3200" b="1" dirty="0">
              <a:solidFill>
                <a:srgbClr val="FFFFFF"/>
              </a:solidFill>
              <a:latin typeface="Calibri"/>
              <a:ea typeface="Calibri"/>
              <a:cs typeface="Calibri"/>
              <a:sym typeface="Calibri"/>
            </a:endParaRPr>
          </a:p>
        </p:txBody>
      </p:sp>
      <p:sp>
        <p:nvSpPr>
          <p:cNvPr id="757" name="Shape 757"/>
          <p:cNvSpPr txBox="1"/>
          <p:nvPr/>
        </p:nvSpPr>
        <p:spPr>
          <a:xfrm>
            <a:off x="0" y="5792787"/>
            <a:ext cx="10080600" cy="1065299"/>
          </a:xfrm>
          <a:prstGeom prst="rect">
            <a:avLst/>
          </a:prstGeom>
          <a:solidFill>
            <a:srgbClr val="FFFFFF"/>
          </a:solidFill>
          <a:ln>
            <a:noFill/>
          </a:ln>
          <a:effectLst>
            <a:outerShdw blurRad="63500" dist="23000" dir="5400000">
              <a:srgbClr val="808080">
                <a:alpha val="349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pic>
        <p:nvPicPr>
          <p:cNvPr id="758" name="Shape 758"/>
          <p:cNvPicPr preferRelativeResize="0"/>
          <p:nvPr/>
        </p:nvPicPr>
        <p:blipFill rotWithShape="1">
          <a:blip r:embed="rId4">
            <a:alphaModFix/>
          </a:blip>
          <a:srcRect/>
          <a:stretch/>
        </p:blipFill>
        <p:spPr>
          <a:xfrm>
            <a:off x="1011237" y="5953125"/>
            <a:ext cx="1127100" cy="720600"/>
          </a:xfrm>
          <a:prstGeom prst="rect">
            <a:avLst/>
          </a:prstGeom>
          <a:noFill/>
          <a:ln>
            <a:noFill/>
          </a:ln>
        </p:spPr>
      </p:pic>
      <p:pic>
        <p:nvPicPr>
          <p:cNvPr id="759" name="Shape 759"/>
          <p:cNvPicPr preferRelativeResize="0"/>
          <p:nvPr/>
        </p:nvPicPr>
        <p:blipFill rotWithShape="1">
          <a:blip r:embed="rId5">
            <a:alphaModFix/>
          </a:blip>
          <a:srcRect/>
          <a:stretch/>
        </p:blipFill>
        <p:spPr>
          <a:xfrm>
            <a:off x="6931611" y="6020275"/>
            <a:ext cx="1200300" cy="720600"/>
          </a:xfrm>
          <a:prstGeom prst="rect">
            <a:avLst/>
          </a:prstGeom>
          <a:noFill/>
          <a:ln>
            <a:noFill/>
          </a:ln>
        </p:spPr>
      </p:pic>
      <p:sp>
        <p:nvSpPr>
          <p:cNvPr id="2" name="TextBox 1"/>
          <p:cNvSpPr txBox="1"/>
          <p:nvPr/>
        </p:nvSpPr>
        <p:spPr>
          <a:xfrm>
            <a:off x="266700" y="2081608"/>
            <a:ext cx="4305300" cy="1046440"/>
          </a:xfrm>
          <a:prstGeom prst="rect">
            <a:avLst/>
          </a:prstGeom>
          <a:noFill/>
        </p:spPr>
        <p:txBody>
          <a:bodyPr wrap="square" rtlCol="0">
            <a:spAutoFit/>
          </a:bodyPr>
          <a:lstStyle/>
          <a:p>
            <a:r>
              <a:rPr lang="en" sz="4800" b="1" dirty="0">
                <a:solidFill>
                  <a:srgbClr val="FFFFFF"/>
                </a:solidFill>
                <a:latin typeface="Calibri"/>
                <a:ea typeface="Calibri"/>
                <a:cs typeface="Calibri"/>
                <a:sym typeface="Calibri"/>
              </a:rPr>
              <a:t>Questions?</a:t>
            </a:r>
          </a:p>
          <a:p>
            <a:endParaRPr lang="en-GB" dirty="0"/>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A7F6DD5914424F837713B240EED437" ma:contentTypeVersion="2" ma:contentTypeDescription="Create a new document." ma:contentTypeScope="" ma:versionID="d3839d8b94e0635a87151a3c24a6e56e">
  <xsd:schema xmlns:xsd="http://www.w3.org/2001/XMLSchema" xmlns:xs="http://www.w3.org/2001/XMLSchema" xmlns:p="http://schemas.microsoft.com/office/2006/metadata/properties" xmlns:ns2="f719decc-5758-44f9-97d9-d1447a9bb81d" xmlns:ns3="2b905a83-6d45-4428-865b-2b76814409d1" targetNamespace="http://schemas.microsoft.com/office/2006/metadata/properties" ma:root="true" ma:fieldsID="ff7cb6354b53ae10b76a729b66a94683" ns2:_="" ns3:_="">
    <xsd:import namespace="f719decc-5758-44f9-97d9-d1447a9bb81d"/>
    <xsd:import namespace="2b905a83-6d45-4428-865b-2b76814409d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9decc-5758-44f9-97d9-d1447a9bb81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b905a83-6d45-4428-865b-2b76814409d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719decc-5758-44f9-97d9-d1447a9bb81d">ECO18032513--1149302228-8599</_dlc_DocId>
    <_dlc_DocIdUrl xmlns="f719decc-5758-44f9-97d9-d1447a9bb81d">
      <Url>https://citb.sharepoint.com/sites/EconomicAnalysis/supplier/_layouts/15/DocIdRedir.aspx?ID=ECO18032513--1149302228-8599</Url>
      <Description>ECO18032513--1149302228-8599</Description>
    </_dlc_DocIdUrl>
  </documentManagement>
</p:properties>
</file>

<file path=customXml/itemProps1.xml><?xml version="1.0" encoding="utf-8"?>
<ds:datastoreItem xmlns:ds="http://schemas.openxmlformats.org/officeDocument/2006/customXml" ds:itemID="{A758468B-425F-4F96-BB31-D9774E647416}"/>
</file>

<file path=customXml/itemProps2.xml><?xml version="1.0" encoding="utf-8"?>
<ds:datastoreItem xmlns:ds="http://schemas.openxmlformats.org/officeDocument/2006/customXml" ds:itemID="{00A789FC-FAE7-4BAA-A0A5-33E4E9EC8C69}"/>
</file>

<file path=customXml/itemProps3.xml><?xml version="1.0" encoding="utf-8"?>
<ds:datastoreItem xmlns:ds="http://schemas.openxmlformats.org/officeDocument/2006/customXml" ds:itemID="{3FDA319C-E362-49BA-B60E-70F8F8D319FF}"/>
</file>

<file path=customXml/itemProps4.xml><?xml version="1.0" encoding="utf-8"?>
<ds:datastoreItem xmlns:ds="http://schemas.openxmlformats.org/officeDocument/2006/customXml" ds:itemID="{669827C8-4405-4863-8979-4F42B95FCB69}"/>
</file>

<file path=docProps/app.xml><?xml version="1.0" encoding="utf-8"?>
<Properties xmlns="http://schemas.openxmlformats.org/officeDocument/2006/extended-properties" xmlns:vt="http://schemas.openxmlformats.org/officeDocument/2006/docPropsVTypes">
  <TotalTime>62</TotalTime>
  <Words>7564</Words>
  <Application>Microsoft Office PowerPoint</Application>
  <PresentationFormat>On-screen Show (16:9)</PresentationFormat>
  <Paragraphs>558</Paragraphs>
  <Slides>96</Slides>
  <Notes>96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Calibri</vt:lpstr>
      <vt:lpstr>Georgia</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Brown</dc:creator>
  <cp:lastModifiedBy>Caroline Brown</cp:lastModifiedBy>
  <cp:revision>7</cp:revision>
  <dcterms:modified xsi:type="dcterms:W3CDTF">2017-04-27T14:50:36Z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0x010100BEA7F6DD5914424F837713B240EED437</vt:lpwstr>
  </property>
  <property fmtid="{D5CDD505-2E9C-101B-9397-08002B2CF9AE}" pid="3" name="_dlc_DocIdItemGuid">
    <vt:lpwstr>dc90e6aa-adc2-4d5d-bee7-7baf84cd50bc</vt:lpwstr>
  </property>
</Properties>
</file>