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5.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4.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49.xml" ContentType="application/vnd.openxmlformats-officedocument.presentationml.slide+xml"/>
  <Override PartName="/ppt/slides/slide1.xml" ContentType="application/vnd.openxmlformats-officedocument.presentationml.slide+xml"/>
  <Override PartName="/ppt/slides/slide30.xml" ContentType="application/vnd.openxmlformats-officedocument.presentationml.slide+xml"/>
  <Override PartName="/ppt/slides/slide43.xml" ContentType="application/vnd.openxmlformats-officedocument.presentationml.slide+xml"/>
  <Override PartName="/ppt/slides/slide4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2.xml" ContentType="application/vnd.openxmlformats-officedocument.presentationml.slide+xml"/>
  <Override PartName="/ppt/slides/slide35.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40.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Slides/notesSlide48.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47.xml" ContentType="application/vnd.openxmlformats-officedocument.presentationml.notesSlide+xml"/>
  <Override PartName="/ppt/notesSlides/notesSlide49.xml" ContentType="application/vnd.openxmlformats-officedocument.presentationml.notesSlide+xml"/>
  <Override PartName="/ppt/notesSlides/notesSlide46.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25.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notesSlides/notesSlide29.xml" ContentType="application/vnd.openxmlformats-officedocument.presentationml.notesSlide+xml"/>
  <Override PartName="/ppt/notesSlides/notesSlide21.xml" ContentType="application/vnd.openxmlformats-officedocument.presentationml.notesSlide+xml"/>
  <Override PartName="/ppt/notesSlides/notesSlide38.xml" ContentType="application/vnd.openxmlformats-officedocument.presentationml.notesSlide+xml"/>
  <Override PartName="/ppt/notesSlides/notesSlide34.xml" ContentType="application/vnd.openxmlformats-officedocument.presentationml.notesSlide+xml"/>
  <Override PartName="/ppt/notesSlides/notesSlide31.xml" ContentType="application/vnd.openxmlformats-officedocument.presentationml.notesSlide+xml"/>
  <Override PartName="/ppt/notesSlides/notesSlide39.xml" ContentType="application/vnd.openxmlformats-officedocument.presentationml.notesSlide+xml"/>
  <Override PartName="/ppt/notesSlides/notesSlide32.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7.xml" ContentType="application/vnd.openxmlformats-officedocument.presentationml.notesSlide+xml"/>
  <Override PartName="/ppt/notesSlides/notesSlide33.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43.xml" ContentType="application/vnd.openxmlformats-officedocument.presentationml.notesSlide+xml"/>
  <Override PartName="/ppt/notesSlides/notesSlide30.xml" ContentType="application/vnd.openxmlformats-officedocument.presentationml.notesSlide+xml"/>
  <Override PartName="/ppt/notesSlides/notesSlide42.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674" r:id="rId2"/>
  </p:sldMasterIdLst>
  <p:notesMasterIdLst>
    <p:notesMasterId r:id="rId5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5" r:id="rId5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C254AD60-EAE7-49B5-AC30-361862B9D021}">
  <a:tblStyle styleId="{C254AD60-EAE7-49B5-AC30-361862B9D021}" styleName="Table_0">
    <a:wholeTbl>
      <a:tcStyle>
        <a:tcBdr>
          <a:left>
            <a:ln w="12700" cap="flat" cmpd="sng">
              <a:solidFill>
                <a:srgbClr val="000000"/>
              </a:solidFill>
              <a:prstDash val="solid"/>
              <a:round/>
              <a:headEnd type="none" w="med" len="med"/>
              <a:tailEnd type="none" w="med" len="med"/>
            </a:ln>
          </a:left>
          <a:right>
            <a:ln w="12700" cap="flat" cmpd="sng">
              <a:solidFill>
                <a:srgbClr val="000000"/>
              </a:solidFill>
              <a:prstDash val="solid"/>
              <a:round/>
              <a:headEnd type="none" w="med" len="med"/>
              <a:tailEnd type="none" w="med" len="med"/>
            </a:ln>
          </a:right>
          <a:top>
            <a:ln w="12700" cap="flat" cmpd="sng">
              <a:solidFill>
                <a:srgbClr val="000000"/>
              </a:solidFill>
              <a:prstDash val="solid"/>
              <a:round/>
              <a:headEnd type="none" w="med" len="med"/>
              <a:tailEnd type="none" w="med" len="med"/>
            </a:ln>
          </a:top>
          <a:bottom>
            <a:ln w="127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12700"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45" autoAdjust="0"/>
  </p:normalViewPr>
  <p:slideViewPr>
    <p:cSldViewPr snapToGrid="0">
      <p:cViewPr varScale="1">
        <p:scale>
          <a:sx n="104" d="100"/>
          <a:sy n="104" d="100"/>
        </p:scale>
        <p:origin x="126" y="354"/>
      </p:cViewPr>
      <p:guideLst/>
    </p:cSldViewPr>
  </p:slideViewPr>
  <p:notesTextViewPr>
    <p:cViewPr>
      <p:scale>
        <a:sx n="1" d="1"/>
        <a:sy n="1" d="1"/>
      </p:scale>
      <p:origin x="0" y="0"/>
    </p:cViewPr>
  </p:notesTextViewPr>
  <p:notesViewPr>
    <p:cSldViewPr snapToGrid="0">
      <p:cViewPr varScale="1">
        <p:scale>
          <a:sx n="78" d="100"/>
          <a:sy n="78" d="100"/>
        </p:scale>
        <p:origin x="204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8" Type="http://schemas.openxmlformats.org/officeDocument/2006/relationships/customXml" Target="../customXml/item1.xml"/><Relationship Id="rId5" Type="http://schemas.openxmlformats.org/officeDocument/2006/relationships/slide" Target="slides/slide3.xml"/><Relationship Id="rId61" Type="http://schemas.openxmlformats.org/officeDocument/2006/relationships/customXml" Target="../customXml/item4.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ustomXml" Target="../customXml/item2.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ico.gov.uk/for_organisations/data_protection/the_guide/the_principles.aspx"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apps.google.com/"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mailto:you@yourname.com"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login.microsoftonline.co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mailchimp.com"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www.mailchimp.com/features/extras" TargetMode="External"/><Relationship Id="rId5" Type="http://schemas.openxmlformats.org/officeDocument/2006/relationships/hyperlink" Target="http://www.surveygizmo.com/" TargetMode="External"/><Relationship Id="rId4" Type="http://schemas.openxmlformats.org/officeDocument/2006/relationships/hyperlink" Target="http://www.eventbrite.com/"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hiveage.co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sage.co.uk/"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youtube.com/watch?v=TwGtYmAdLTU"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So now we have identified exactly what cloud computing is, let’s put it in the context of business by specifically exploring the benefits associated with using cloud based platforms.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600"/>
              </a:spcBef>
              <a:buClr>
                <a:schemeClr val="dk1"/>
              </a:buClr>
              <a:buSzPct val="110000"/>
              <a:buFont typeface="Arial"/>
              <a:buNone/>
            </a:pPr>
            <a:r>
              <a:rPr lang="en" sz="1000">
                <a:solidFill>
                  <a:schemeClr val="dk1"/>
                </a:solidFill>
              </a:rPr>
              <a:t>There are lots of applications that businesses need, to be able to operate.  These applications are often very expensive to run for yourself because of the logistical requirements to install and support them within your business.</a:t>
            </a:r>
          </a:p>
          <a:p>
            <a:pPr lvl="0" rtl="0">
              <a:spcBef>
                <a:spcPts val="600"/>
              </a:spcBef>
              <a:buClr>
                <a:schemeClr val="dk1"/>
              </a:buClr>
              <a:buSzPct val="110000"/>
              <a:buFont typeface="Arial"/>
              <a:buNone/>
            </a:pPr>
            <a:r>
              <a:rPr lang="en" sz="1000">
                <a:solidFill>
                  <a:schemeClr val="dk1"/>
                </a:solidFill>
              </a:rPr>
              <a:t>Think about being in a shared office building, you don’t pay for your own receptionist, there’s one shared by the building.  This is a similar approach to what cloud computing means to your business and its technology. </a:t>
            </a:r>
          </a:p>
          <a:p>
            <a:pPr lvl="0" rtl="0">
              <a:spcBef>
                <a:spcPts val="600"/>
              </a:spcBef>
              <a:buClr>
                <a:schemeClr val="dk1"/>
              </a:buClr>
              <a:buSzPct val="110000"/>
              <a:buFont typeface="Arial"/>
              <a:buNone/>
            </a:pPr>
            <a:r>
              <a:rPr lang="en" sz="1000">
                <a:solidFill>
                  <a:schemeClr val="dk1"/>
                </a:solidFill>
              </a:rPr>
              <a:t>Instead of needing to buy, install, maintain and run servers and associated hardware on site, and employing technical staff to look after the hardware, ‘Cloud Computing’ makes this all unnecessary, as all of the above is off site hosted by the service provider, and the technical support from online platforms tends to be very responsive, and excellent.</a:t>
            </a:r>
          </a:p>
          <a:p>
            <a:pPr lvl="0" rtl="0">
              <a:spcBef>
                <a:spcPts val="600"/>
              </a:spcBef>
              <a:buClr>
                <a:schemeClr val="dk1"/>
              </a:buClr>
              <a:buSzPct val="110000"/>
              <a:buFont typeface="Arial"/>
              <a:buNone/>
            </a:pPr>
            <a:r>
              <a:rPr lang="en" sz="1000">
                <a:solidFill>
                  <a:schemeClr val="dk1"/>
                </a:solidFill>
              </a:rPr>
              <a:t>On site all you will need to worry about is having access to broadband and supplying desktop computers / laptops in order to access the internet.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rgbClr val="FF0000"/>
                </a:solidFill>
              </a:rPr>
              <a:t>ask delegates to identify &amp; discuss opportunities for integration between cloud based platforms (specifically those identified in task 1) </a:t>
            </a:r>
          </a:p>
          <a:p>
            <a:pPr lvl="0">
              <a:spcBef>
                <a:spcPts val="0"/>
              </a:spcBef>
              <a:buClr>
                <a:schemeClr val="dk1"/>
              </a:buClr>
              <a:buSzPct val="100000"/>
              <a:buFont typeface="Arial"/>
              <a:buNone/>
            </a:pPr>
            <a:r>
              <a:rPr lang="en">
                <a:solidFill>
                  <a:srgbClr val="FF0000"/>
                </a:solidFill>
              </a:rPr>
              <a:t>ask delegates to note down an example in Task 2 of the activity document. </a:t>
            </a:r>
          </a:p>
          <a:p>
            <a:pPr lvl="0">
              <a:spcBef>
                <a:spcPts val="0"/>
              </a:spcBef>
              <a:buClr>
                <a:schemeClr val="dk1"/>
              </a:buClr>
              <a:buSzPct val="100000"/>
              <a:buFont typeface="Arial"/>
              <a:buNone/>
            </a:pPr>
            <a:r>
              <a:rPr lang="en">
                <a:solidFill>
                  <a:srgbClr val="FF0000"/>
                </a:solidFill>
              </a:rPr>
              <a:t>relate examples back to their own business context.</a:t>
            </a:r>
          </a:p>
          <a:p>
            <a:pPr lvl="0">
              <a:spcBef>
                <a:spcPts val="0"/>
              </a:spcBef>
              <a:buClr>
                <a:schemeClr val="dk1"/>
              </a:buClr>
              <a:buSzPct val="100000"/>
              <a:buFont typeface="Arial"/>
              <a:buNone/>
            </a:pPr>
            <a:endParaRPr>
              <a:solidFill>
                <a:srgbClr val="FF0000"/>
              </a:solidFill>
            </a:endParaRPr>
          </a:p>
          <a:p>
            <a:pPr lvl="0">
              <a:spcBef>
                <a:spcPts val="0"/>
              </a:spcBef>
              <a:buClr>
                <a:schemeClr val="dk1"/>
              </a:buClr>
              <a:buSzPct val="100000"/>
              <a:buFont typeface="Arial"/>
              <a:buNone/>
            </a:pPr>
            <a:r>
              <a:rPr lang="en">
                <a:solidFill>
                  <a:schemeClr val="dk1"/>
                </a:solidFill>
              </a:rPr>
              <a:t>Cloud based platforms allow for the sharing and integration of information between related platforms, for example cloud based CRM platforms may support the integration of contact information from within your cloud based email platform, or a cloud based payment platform like Paypal may integrate with your cloud based invoicing platform like Hiveage.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600"/>
              </a:spcBef>
              <a:buClr>
                <a:schemeClr val="dk1"/>
              </a:buClr>
              <a:buSzPct val="110000"/>
              <a:buFont typeface="Arial"/>
              <a:buNone/>
            </a:pPr>
            <a:r>
              <a:rPr lang="en" sz="1000">
                <a:solidFill>
                  <a:schemeClr val="dk1"/>
                </a:solidFill>
              </a:rPr>
              <a:t>Start up costs (presuming you already own a device capable of connecting to the internet) when adopting cloud based applications may be nil or nominal when compared to traditional hardware and software solutions.  There’s no server to worry about, no software to manually instal and update, and no IT staff needed to install or maintain it.</a:t>
            </a:r>
          </a:p>
          <a:p>
            <a:pPr lvl="0" rtl="0">
              <a:spcBef>
                <a:spcPts val="600"/>
              </a:spcBef>
              <a:buClr>
                <a:schemeClr val="dk1"/>
              </a:buClr>
              <a:buSzPct val="110000"/>
              <a:buFont typeface="Arial"/>
              <a:buNone/>
            </a:pPr>
            <a:r>
              <a:rPr lang="en" sz="1000">
                <a:solidFill>
                  <a:schemeClr val="dk1"/>
                </a:solidFill>
              </a:rPr>
              <a:t>SMEs are often not in a position to recruit large teams to which workload can be delegated.  The use of cloud technologies present a significant advantage due to their widely accessible, and extremely secure features.</a:t>
            </a:r>
          </a:p>
          <a:p>
            <a:pPr lvl="0" rtl="0">
              <a:spcBef>
                <a:spcPts val="600"/>
              </a:spcBef>
              <a:buClr>
                <a:schemeClr val="dk1"/>
              </a:buClr>
              <a:buSzPct val="110000"/>
              <a:buFont typeface="Arial"/>
              <a:buNone/>
            </a:pPr>
            <a:r>
              <a:rPr lang="en" sz="1000">
                <a:solidFill>
                  <a:schemeClr val="dk1"/>
                </a:solidFill>
              </a:rPr>
              <a:t>Cloud based applications grow along with the size of the businesses using them, with most having tiered plan levels starting at free, then a monthly subscription tier with additional features, then a third premium monthly subscription tier with unlimited features.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As businesses simply access cloud based platforms via their web browser, they will always have access to the most cutting edge version of the software. There is no lengthy download and install process to update software, it is as simple as refreshing your web browser! </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Also, cloud computing is a competitive industry, with some of technology’s biggest names providing cloud based platforms and vying for widespread consumer use. This means that cloud computing will continue to push boundaries in terms of the technology on offer and also from a pricing perspective. </a:t>
            </a:r>
          </a:p>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A business may not want, or be able, to use ‘The Cloud’.  It’s important to be aware of the alternatives - these may use similar technology, but in a different way.  Although ‘The Cloud’ isn’t open in a security sense, additional options could be used to further protect businesses, or mitigate issues around the use of Cloud technologies.</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External hard drives are often a popular option for storage.  They’re relatively cheap, easily available and usually portable.  Although the type of drives you can buy from your preferred retailer are pretty robust these days, there’s a real chance that the drive will fail at some point.  Reducing the risk by using a secondary external drive is a good option, ideally keeping it off site to avoid any environmental issues.</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Private Cloud technology is much more commonly available these days than previously.  These storage devices can be remotely accessed using private access (rather than a ‘publicly’ available website) but affords the same functionality to using Cloud storage.  The Private Cloud device will need to be kept in a location with sufficient internet access to be useful.</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VPNs allow the accessing of networked resources from a remote location.  Allowing a fuller experience than simply just storage, networked resources like printers and other computers can be accessed from an encrypted (secure) connection.  Setting up a VPN is a great solution for businesses which need employees to log in remotely that want that additional layer of security, or where policy prohibits resources to be ‘public’ facing.</a:t>
            </a:r>
          </a:p>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rgbClr val="FF0000"/>
                </a:solidFill>
              </a:rPr>
              <a:t>**Note trainer : Some businesses may have heard of SAP, which is a common example of ERP.  NetSuite is another example of software that can combine databases into one central point that allows you to see CRM data, eCommerce data and back office data in one place - it’s aimed more at larger businesses, but is useful for learners to be aware of options at this stage - to help prepare them for growth and scalability.</a:t>
            </a:r>
          </a:p>
          <a:p>
            <a:pPr lvl="0">
              <a:spcBef>
                <a:spcPts val="0"/>
              </a:spcBef>
              <a:buClr>
                <a:schemeClr val="dk1"/>
              </a:buClr>
              <a:buSzPct val="100000"/>
              <a:buFont typeface="Arial"/>
              <a:buNone/>
            </a:pPr>
            <a:r>
              <a:rPr lang="en">
                <a:solidFill>
                  <a:schemeClr val="dk1"/>
                </a:solidFill>
              </a:rPr>
              <a:t>Trainer to briefly define ERP, but not dwell on the subject too long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As businesses embrace back office solutions, further integrations are available.  API (Application program interface) integration works as a bridge between two systems - allowing one to talk to other.  An example of this could be to refocus contact forms that you have on your website to be driven directly into your CRM tool instead.  This can help to save time by removing the step of manually adding entries.  If a business is also using pipeline functionality (to track sales and opportunities) in a CRM, they can operate more efficiently by linking these two widely used services together.</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Alternative example -</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A business may have a contact form asking people to sign up to their newsletter (or similar email subscription), instead of this form flowing through as an email which then needs to be manually entered into a service like MailChimp - a MailChimp sign up form can be embedded into the website to remove the manually element - thus improving effiency.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600"/>
              </a:spcBef>
              <a:buClr>
                <a:schemeClr val="dk1"/>
              </a:buClr>
              <a:buSzPct val="110000"/>
              <a:buFont typeface="Arial"/>
              <a:buNone/>
            </a:pPr>
            <a:r>
              <a:rPr lang="en" sz="1000">
                <a:solidFill>
                  <a:schemeClr val="dk1"/>
                </a:solidFill>
              </a:rPr>
              <a:t>Whenever you’re passing any information over the internet (i.e. entering it into a webpage), you should always check that the server you’re connected to is secure.</a:t>
            </a:r>
          </a:p>
          <a:p>
            <a:pPr lvl="0" rtl="0">
              <a:spcBef>
                <a:spcPts val="600"/>
              </a:spcBef>
              <a:buClr>
                <a:schemeClr val="dk1"/>
              </a:buClr>
              <a:buSzPct val="110000"/>
              <a:buFont typeface="Arial"/>
              <a:buNone/>
            </a:pPr>
            <a:r>
              <a:rPr lang="en" sz="1000">
                <a:solidFill>
                  <a:schemeClr val="dk1"/>
                </a:solidFill>
              </a:rPr>
              <a:t>You can do this by checking in the address bar (usually located at the top of your browser) and check to see if the address starts “https”.</a:t>
            </a:r>
          </a:p>
          <a:p>
            <a:pPr lvl="0" rtl="0">
              <a:spcBef>
                <a:spcPts val="600"/>
              </a:spcBef>
              <a:buClr>
                <a:schemeClr val="dk1"/>
              </a:buClr>
              <a:buSzPct val="110000"/>
              <a:buFont typeface="Arial"/>
              <a:buNone/>
            </a:pPr>
            <a:r>
              <a:rPr lang="en" sz="1000">
                <a:solidFill>
                  <a:schemeClr val="dk1"/>
                </a:solidFill>
              </a:rPr>
              <a:t>https is a secure method of communicating with a website.  It is not available for every website, but should be available (and used) for websites that are used to communicate personal information.  A popular example of this is ecommerce (online shopping).  You often enter debit or credit card information into these sites, along with your address details; this information should be kept secure, which having a secure server (https) ensures.</a:t>
            </a:r>
          </a:p>
          <a:p>
            <a:pPr lvl="0" rtl="0">
              <a:spcBef>
                <a:spcPts val="600"/>
              </a:spcBef>
              <a:buClr>
                <a:schemeClr val="dk1"/>
              </a:buClr>
              <a:buSzPct val="110000"/>
              <a:buFont typeface="Arial"/>
              <a:buNone/>
            </a:pPr>
            <a:r>
              <a:rPr lang="en" sz="1000">
                <a:solidFill>
                  <a:schemeClr val="dk1"/>
                </a:solidFill>
              </a:rPr>
              <a:t>When using cloud applications, it is often the same process.  Whether sensitive information is being transmitted, the connection should be secure.  That way, you can be confident that your data is secure and no unauthorised 3rd party can access it using that connection.</a:t>
            </a:r>
          </a:p>
          <a:p>
            <a:pPr lvl="0" rtl="0">
              <a:spcBef>
                <a:spcPts val="600"/>
              </a:spcBef>
              <a:buClr>
                <a:schemeClr val="dk1"/>
              </a:buClr>
              <a:buSzPct val="110000"/>
              <a:buFont typeface="Arial"/>
              <a:buNone/>
            </a:pPr>
            <a:r>
              <a:rPr lang="en" sz="1000">
                <a:solidFill>
                  <a:schemeClr val="dk1"/>
                </a:solidFill>
              </a:rPr>
              <a:t>Commonly, the way to access a cloud application is using a username and password combination.  Ensuring that your password is ‘strong’ (a term used to describe a password that contains a combination of letters, numbers and special characters that makes is more difficult to guess) is good practise to ensure your data remains safe.</a:t>
            </a:r>
          </a:p>
          <a:p>
            <a:pPr lvl="0" rtl="0">
              <a:spcBef>
                <a:spcPts val="600"/>
              </a:spcBef>
              <a:buClr>
                <a:schemeClr val="dk1"/>
              </a:buClr>
              <a:buSzPct val="110000"/>
              <a:buFont typeface="Arial"/>
              <a:buNone/>
            </a:pPr>
            <a:r>
              <a:rPr lang="en" sz="1000">
                <a:solidFill>
                  <a:schemeClr val="dk1"/>
                </a:solidFill>
              </a:rPr>
              <a:t>Examples of bad passwords may contain the word password (i.e. password1, password1234), or personal information about you (i.e. if your name was Simon, using the password “simon72”)</a:t>
            </a:r>
          </a:p>
          <a:p>
            <a:pPr lvl="0" rtl="0">
              <a:spcBef>
                <a:spcPts val="600"/>
              </a:spcBef>
              <a:buClr>
                <a:schemeClr val="dk1"/>
              </a:buClr>
              <a:buSzPct val="110000"/>
              <a:buFont typeface="Arial"/>
              <a:buNone/>
            </a:pPr>
            <a:r>
              <a:rPr lang="en" sz="1000">
                <a:solidFill>
                  <a:schemeClr val="dk1"/>
                </a:solidFill>
              </a:rPr>
              <a:t>‘Strong’ passwords should be much harder to guess (though this makes them harder to remember too).  A password like “Byk^iw97jY3O” contains capital letters, numbers and special characters, but is very difficult to remember.</a:t>
            </a:r>
          </a:p>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600"/>
              </a:spcBef>
              <a:buClr>
                <a:schemeClr val="dk1"/>
              </a:buClr>
              <a:buSzPct val="100000"/>
              <a:buFont typeface="Arial"/>
              <a:buNone/>
            </a:pPr>
            <a:r>
              <a:rPr lang="en">
                <a:solidFill>
                  <a:schemeClr val="dk1"/>
                </a:solidFill>
              </a:rPr>
              <a:t>2-step verification usually combines something you </a:t>
            </a:r>
            <a:r>
              <a:rPr lang="en" b="1">
                <a:solidFill>
                  <a:schemeClr val="dk1"/>
                </a:solidFill>
              </a:rPr>
              <a:t>HAVE</a:t>
            </a:r>
            <a:r>
              <a:rPr lang="en">
                <a:solidFill>
                  <a:schemeClr val="dk1"/>
                </a:solidFill>
              </a:rPr>
              <a:t> with something you </a:t>
            </a:r>
            <a:r>
              <a:rPr lang="en" b="1">
                <a:solidFill>
                  <a:schemeClr val="dk1"/>
                </a:solidFill>
              </a:rPr>
              <a:t>KNOW</a:t>
            </a:r>
            <a:r>
              <a:rPr lang="en">
                <a:solidFill>
                  <a:schemeClr val="dk1"/>
                </a:solidFill>
              </a:rPr>
              <a:t> - Like a dongle and a password.</a:t>
            </a:r>
          </a:p>
          <a:p>
            <a:pPr lvl="0" rtl="0">
              <a:spcBef>
                <a:spcPts val="600"/>
              </a:spcBef>
              <a:buClr>
                <a:schemeClr val="dk1"/>
              </a:buClr>
              <a:buSzPct val="110000"/>
              <a:buFont typeface="Arial"/>
              <a:buNone/>
            </a:pPr>
            <a:r>
              <a:rPr lang="en" sz="1000">
                <a:solidFill>
                  <a:schemeClr val="dk1"/>
                </a:solidFill>
              </a:rPr>
              <a:t>Many cloud based applications employ some form of 2-step verification.</a:t>
            </a:r>
          </a:p>
          <a:p>
            <a:pPr lvl="0" rtl="0">
              <a:spcBef>
                <a:spcPts val="600"/>
              </a:spcBef>
              <a:buClr>
                <a:schemeClr val="dk1"/>
              </a:buClr>
              <a:buSzPct val="110000"/>
              <a:buFont typeface="Arial"/>
              <a:buNone/>
            </a:pPr>
            <a:r>
              <a:rPr lang="en" sz="1000">
                <a:solidFill>
                  <a:schemeClr val="dk1"/>
                </a:solidFill>
              </a:rPr>
              <a:t>2-step verification is a two stage login process.</a:t>
            </a:r>
          </a:p>
          <a:p>
            <a:pPr marL="457200" lvl="0" indent="-292100" rtl="0">
              <a:spcBef>
                <a:spcPts val="600"/>
              </a:spcBef>
              <a:buClr>
                <a:schemeClr val="dk1"/>
              </a:buClr>
              <a:buSzPct val="100000"/>
              <a:buAutoNum type="arabicPeriod"/>
            </a:pPr>
            <a:r>
              <a:rPr lang="en" sz="1000">
                <a:solidFill>
                  <a:schemeClr val="dk1"/>
                </a:solidFill>
              </a:rPr>
              <a:t>You enter your username and password into the cloud application</a:t>
            </a:r>
            <a:br>
              <a:rPr lang="en" sz="1000">
                <a:solidFill>
                  <a:schemeClr val="dk1"/>
                </a:solidFill>
              </a:rPr>
            </a:br>
            <a:endParaRPr lang="en" sz="1000">
              <a:solidFill>
                <a:schemeClr val="dk1"/>
              </a:solidFill>
            </a:endParaRPr>
          </a:p>
          <a:p>
            <a:pPr marL="457200" lvl="0" indent="-292100" rtl="0">
              <a:spcBef>
                <a:spcPts val="600"/>
              </a:spcBef>
              <a:buClr>
                <a:schemeClr val="dk1"/>
              </a:buClr>
              <a:buSzPct val="100000"/>
              <a:buAutoNum type="arabicPeriod"/>
            </a:pPr>
            <a:r>
              <a:rPr lang="en" sz="1000">
                <a:solidFill>
                  <a:schemeClr val="dk1"/>
                </a:solidFill>
              </a:rPr>
              <a:t>Your retrieve a code from the mobile device you have registered with the application</a:t>
            </a:r>
          </a:p>
          <a:p>
            <a:pPr lvl="0" rtl="0">
              <a:spcBef>
                <a:spcPts val="600"/>
              </a:spcBef>
              <a:buClr>
                <a:schemeClr val="dk1"/>
              </a:buClr>
              <a:buSzPct val="110000"/>
              <a:buFont typeface="Arial"/>
              <a:buNone/>
            </a:pPr>
            <a:r>
              <a:rPr lang="en" sz="1000">
                <a:solidFill>
                  <a:schemeClr val="dk1"/>
                </a:solidFill>
              </a:rPr>
              <a:t>Without the correct username and password combination AND the code from the mobile device, your application can not be accessed.  So even if someone had managed to discover your password without your knowledge, without your mobile device, they won’t be able to login.</a:t>
            </a:r>
          </a:p>
          <a:p>
            <a:pPr lvl="0" rtl="0">
              <a:spcBef>
                <a:spcPts val="600"/>
              </a:spcBef>
              <a:buClr>
                <a:schemeClr val="dk1"/>
              </a:buClr>
              <a:buSzPct val="110000"/>
              <a:buFont typeface="Arial"/>
              <a:buNone/>
            </a:pPr>
            <a:r>
              <a:rPr lang="en" sz="1000">
                <a:solidFill>
                  <a:schemeClr val="dk1"/>
                </a:solidFill>
              </a:rPr>
              <a:t>2-step verification is available on an increasing number of cloud applications and can dramatically increase the security of your account and therefore the data held within it.</a:t>
            </a:r>
          </a:p>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342900" lvl="0" indent="-209550" rtl="0">
              <a:spcBef>
                <a:spcPts val="640"/>
              </a:spcBef>
              <a:buClr>
                <a:schemeClr val="dk1"/>
              </a:buClr>
              <a:buSzPct val="91666"/>
              <a:buFont typeface="Arial"/>
              <a:buNone/>
            </a:pPr>
            <a:r>
              <a:rPr lang="en" sz="1200">
                <a:solidFill>
                  <a:schemeClr val="dk1"/>
                </a:solidFill>
                <a:latin typeface="Calibri"/>
                <a:ea typeface="Calibri"/>
                <a:cs typeface="Calibri"/>
                <a:sym typeface="Calibri"/>
              </a:rPr>
              <a:t>Mobile devices are ubiquitous these days, and you can use your device to manage your business as it’s with your wherever you are, whether that is a mobile phone, tablet or any other portable device capable of connecting to the internet and receiving data.</a:t>
            </a:r>
          </a:p>
          <a:p>
            <a:pPr marL="342900" lvl="0" indent="-209550" rtl="0">
              <a:spcBef>
                <a:spcPts val="640"/>
              </a:spcBef>
              <a:buClr>
                <a:schemeClr val="dk1"/>
              </a:buClr>
              <a:buSzPct val="91666"/>
              <a:buFont typeface="Arial"/>
              <a:buNone/>
            </a:pPr>
            <a:r>
              <a:rPr lang="en" sz="1200">
                <a:solidFill>
                  <a:schemeClr val="dk1"/>
                </a:solidFill>
                <a:latin typeface="Calibri"/>
                <a:ea typeface="Calibri"/>
                <a:cs typeface="Calibri"/>
                <a:sym typeface="Calibri"/>
              </a:rPr>
              <a:t>Ensuring that your data is synced to your device is essential.  Depending on the type of account you have, and what type of service, you may be able to add either a dedicated mobile app (check the appropriate App Store, Play Store or Windows Store) or configure your mobile device to work with an existing service.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Shape 3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10000"/>
              <a:buFont typeface="Arial"/>
              <a:buNone/>
            </a:pPr>
            <a:r>
              <a:rPr lang="en" sz="950">
                <a:solidFill>
                  <a:schemeClr val="dk1"/>
                </a:solidFill>
                <a:latin typeface="Verdana"/>
                <a:ea typeface="Verdana"/>
                <a:cs typeface="Verdana"/>
                <a:sym typeface="Verdana"/>
              </a:rPr>
              <a:t>Before entrusting your data to a cloud provider you need to have a very close read of their terms and conditions</a:t>
            </a:r>
          </a:p>
          <a:p>
            <a:pPr lvl="0" rtl="0">
              <a:lnSpc>
                <a:spcPct val="160000"/>
              </a:lnSpc>
              <a:spcBef>
                <a:spcPts val="0"/>
              </a:spcBef>
              <a:spcAft>
                <a:spcPts val="900"/>
              </a:spcAft>
              <a:buClr>
                <a:schemeClr val="dk1"/>
              </a:buClr>
              <a:buSzPct val="122222"/>
              <a:buFont typeface="Arial"/>
              <a:buNone/>
            </a:pPr>
            <a:r>
              <a:rPr lang="en" sz="900">
                <a:solidFill>
                  <a:schemeClr val="dk1"/>
                </a:solidFill>
                <a:latin typeface="Verdana"/>
                <a:ea typeface="Verdana"/>
                <a:cs typeface="Verdana"/>
                <a:sym typeface="Verdana"/>
              </a:rPr>
              <a:t>The Data Protection Act is based on </a:t>
            </a:r>
            <a:r>
              <a:rPr lang="en" sz="900" u="sng">
                <a:solidFill>
                  <a:srgbClr val="8E0D26"/>
                </a:solidFill>
                <a:latin typeface="Verdana"/>
                <a:ea typeface="Verdana"/>
                <a:cs typeface="Verdana"/>
                <a:sym typeface="Verdana"/>
                <a:hlinkClick r:id="rId3"/>
              </a:rPr>
              <a:t>eight legally-binding Principles</a:t>
            </a:r>
            <a:r>
              <a:rPr lang="en" sz="900">
                <a:solidFill>
                  <a:schemeClr val="dk1"/>
                </a:solidFill>
                <a:latin typeface="Verdana"/>
                <a:ea typeface="Verdana"/>
                <a:cs typeface="Verdana"/>
                <a:sym typeface="Verdana"/>
              </a:rPr>
              <a:t>. Of these two are particularly relevant to cloud computing:</a:t>
            </a:r>
          </a:p>
          <a:p>
            <a:pPr marL="749300" lvl="0" indent="-285750" rtl="0">
              <a:lnSpc>
                <a:spcPct val="160000"/>
              </a:lnSpc>
              <a:spcBef>
                <a:spcPts val="0"/>
              </a:spcBef>
              <a:spcAft>
                <a:spcPts val="900"/>
              </a:spcAft>
              <a:buClr>
                <a:schemeClr val="dk1"/>
              </a:buClr>
              <a:buSzPct val="100000"/>
              <a:buFont typeface="Verdana"/>
            </a:pPr>
            <a:r>
              <a:rPr lang="en" sz="900">
                <a:solidFill>
                  <a:schemeClr val="dk1"/>
                </a:solidFill>
                <a:latin typeface="Verdana"/>
                <a:ea typeface="Verdana"/>
                <a:cs typeface="Verdana"/>
                <a:sym typeface="Verdana"/>
              </a:rPr>
              <a:t>Principle 7, which says you must have appropriate security</a:t>
            </a:r>
          </a:p>
          <a:p>
            <a:pPr marL="749300" lvl="0" indent="-285750" rtl="0">
              <a:lnSpc>
                <a:spcPct val="160000"/>
              </a:lnSpc>
              <a:spcBef>
                <a:spcPts val="0"/>
              </a:spcBef>
              <a:spcAft>
                <a:spcPts val="900"/>
              </a:spcAft>
              <a:buClr>
                <a:schemeClr val="dk1"/>
              </a:buClr>
              <a:buSzPct val="100000"/>
              <a:buFont typeface="Verdana"/>
            </a:pPr>
            <a:r>
              <a:rPr lang="en" sz="900">
                <a:solidFill>
                  <a:schemeClr val="dk1"/>
                </a:solidFill>
                <a:latin typeface="Verdana"/>
                <a:ea typeface="Verdana"/>
                <a:cs typeface="Verdana"/>
                <a:sym typeface="Verdana"/>
              </a:rPr>
              <a:t>Principle 8, which controls transfers of data abroad</a:t>
            </a:r>
          </a:p>
          <a:p>
            <a:pPr lvl="0" rtl="0">
              <a:lnSpc>
                <a:spcPct val="115000"/>
              </a:lnSpc>
              <a:spcBef>
                <a:spcPts val="0"/>
              </a:spcBef>
              <a:spcAft>
                <a:spcPts val="900"/>
              </a:spcAft>
              <a:buClr>
                <a:schemeClr val="dk1"/>
              </a:buClr>
              <a:buSzPct val="122222"/>
              <a:buFont typeface="Arial"/>
              <a:buNone/>
            </a:pPr>
            <a:r>
              <a:rPr lang="en" sz="900" b="1">
                <a:solidFill>
                  <a:schemeClr val="dk1"/>
                </a:solidFill>
                <a:latin typeface="Verdana"/>
                <a:ea typeface="Verdana"/>
                <a:cs typeface="Verdana"/>
                <a:sym typeface="Verdana"/>
              </a:rPr>
              <a:t>SECURITY:</a:t>
            </a:r>
            <a:r>
              <a:rPr lang="en" sz="900">
                <a:solidFill>
                  <a:schemeClr val="dk1"/>
                </a:solidFill>
                <a:latin typeface="Verdana"/>
                <a:ea typeface="Verdana"/>
                <a:cs typeface="Verdana"/>
                <a:sym typeface="Verdana"/>
              </a:rPr>
              <a:t>Cloud providers typically stress the degree to which they take security seriously, and it is often claimed that their security is likely to be considerably tighter than in most small organisations. This is probably true, but cloud providers are also a more tempting target, and breaches undoubtedly do occur.</a:t>
            </a:r>
          </a:p>
          <a:p>
            <a:pPr lvl="0" rtl="0">
              <a:lnSpc>
                <a:spcPct val="115000"/>
              </a:lnSpc>
              <a:spcBef>
                <a:spcPts val="0"/>
              </a:spcBef>
              <a:spcAft>
                <a:spcPts val="900"/>
              </a:spcAft>
              <a:buClr>
                <a:schemeClr val="dk1"/>
              </a:buClr>
              <a:buSzPct val="122222"/>
              <a:buFont typeface="Arial"/>
              <a:buNone/>
            </a:pPr>
            <a:r>
              <a:rPr lang="en" sz="900">
                <a:solidFill>
                  <a:schemeClr val="dk1"/>
                </a:solidFill>
                <a:latin typeface="Verdana"/>
                <a:ea typeface="Verdana"/>
                <a:cs typeface="Verdana"/>
                <a:sym typeface="Verdana"/>
              </a:rPr>
              <a:t>You must, therefore, undertake due diligence in assessing their security undertakings.</a:t>
            </a:r>
          </a:p>
          <a:p>
            <a:pPr lvl="0" rtl="0">
              <a:lnSpc>
                <a:spcPct val="115000"/>
              </a:lnSpc>
              <a:spcBef>
                <a:spcPts val="0"/>
              </a:spcBef>
              <a:spcAft>
                <a:spcPts val="900"/>
              </a:spcAft>
              <a:buClr>
                <a:schemeClr val="dk1"/>
              </a:buClr>
              <a:buSzPct val="122222"/>
              <a:buFont typeface="Arial"/>
              <a:buNone/>
            </a:pPr>
            <a:r>
              <a:rPr lang="en" sz="900" b="1">
                <a:solidFill>
                  <a:schemeClr val="dk1"/>
                </a:solidFill>
                <a:latin typeface="Verdana"/>
                <a:ea typeface="Verdana"/>
                <a:cs typeface="Verdana"/>
                <a:sym typeface="Verdana"/>
              </a:rPr>
              <a:t>DATA STORED ABROAD: </a:t>
            </a:r>
            <a:r>
              <a:rPr lang="en" sz="900">
                <a:solidFill>
                  <a:schemeClr val="dk1"/>
                </a:solidFill>
                <a:latin typeface="Verdana"/>
                <a:ea typeface="Verdana"/>
                <a:cs typeface="Verdana"/>
                <a:sym typeface="Verdana"/>
              </a:rPr>
              <a:t>Under Principle 8, transfers of data outside the European Economic Area are allowed if:</a:t>
            </a:r>
          </a:p>
          <a:p>
            <a:pPr marL="749300" lvl="0" indent="-285750" rtl="0">
              <a:lnSpc>
                <a:spcPct val="160000"/>
              </a:lnSpc>
              <a:spcBef>
                <a:spcPts val="0"/>
              </a:spcBef>
              <a:spcAft>
                <a:spcPts val="900"/>
              </a:spcAft>
              <a:buClr>
                <a:schemeClr val="dk1"/>
              </a:buClr>
              <a:buSzPct val="100000"/>
              <a:buFont typeface="Verdana"/>
            </a:pPr>
            <a:r>
              <a:rPr lang="en" sz="900">
                <a:solidFill>
                  <a:schemeClr val="dk1"/>
                </a:solidFill>
                <a:latin typeface="Verdana"/>
                <a:ea typeface="Verdana"/>
                <a:cs typeface="Verdana"/>
                <a:sym typeface="Verdana"/>
              </a:rPr>
              <a:t>the jurisdiction it is going to has an acceptable law; or</a:t>
            </a:r>
          </a:p>
          <a:p>
            <a:pPr marL="749300" lvl="0" indent="-285750" rtl="0">
              <a:lnSpc>
                <a:spcPct val="160000"/>
              </a:lnSpc>
              <a:spcBef>
                <a:spcPts val="0"/>
              </a:spcBef>
              <a:spcAft>
                <a:spcPts val="900"/>
              </a:spcAft>
              <a:buClr>
                <a:schemeClr val="dk1"/>
              </a:buClr>
              <a:buSzPct val="100000"/>
              <a:buFont typeface="Verdana"/>
            </a:pPr>
            <a:r>
              <a:rPr lang="en" sz="900">
                <a:solidFill>
                  <a:schemeClr val="dk1"/>
                </a:solidFill>
                <a:latin typeface="Verdana"/>
                <a:ea typeface="Verdana"/>
                <a:cs typeface="Verdana"/>
                <a:sym typeface="Verdana"/>
              </a:rPr>
              <a:t>the recipient in the USA is signed up to Safe Harbor; </a:t>
            </a:r>
          </a:p>
          <a:p>
            <a:pPr lvl="0">
              <a:spcBef>
                <a:spcPts val="0"/>
              </a:spcBef>
              <a:buClr>
                <a:schemeClr val="dk1"/>
              </a:buClr>
              <a:buSzPct val="91666"/>
              <a:buFont typeface="Arial"/>
              <a:buNone/>
            </a:pPr>
            <a:r>
              <a:rPr lang="en" sz="1200">
                <a:solidFill>
                  <a:schemeClr val="dk1"/>
                </a:solidFill>
                <a:latin typeface="Calibri"/>
                <a:ea typeface="Calibri"/>
                <a:cs typeface="Calibri"/>
                <a:sym typeface="Calibri"/>
              </a:rPr>
              <a:t>You may never be able to mitigate all risk, but by doing a risk assessment on each platform you will be able to decide how likely any risk is in comparison to the benefits of each platform.</a:t>
            </a:r>
          </a:p>
          <a:p>
            <a:pPr lvl="0" rtl="0">
              <a:lnSpc>
                <a:spcPct val="115000"/>
              </a:lnSpc>
              <a:spcBef>
                <a:spcPts val="0"/>
              </a:spcBef>
              <a:spcAft>
                <a:spcPts val="900"/>
              </a:spcAft>
              <a:buClr>
                <a:schemeClr val="dk1"/>
              </a:buClr>
              <a:buSzPct val="122222"/>
              <a:buFont typeface="Arial"/>
              <a:buNone/>
            </a:pPr>
            <a:endParaRPr sz="900" b="1">
              <a:solidFill>
                <a:schemeClr val="dk1"/>
              </a:solidFill>
              <a:latin typeface="Verdana"/>
              <a:ea typeface="Verdana"/>
              <a:cs typeface="Verdana"/>
              <a:sym typeface="Verdana"/>
            </a:endParaRPr>
          </a:p>
          <a:p>
            <a:pPr lvl="0" rtl="0">
              <a:lnSpc>
                <a:spcPct val="160000"/>
              </a:lnSpc>
              <a:spcBef>
                <a:spcPts val="0"/>
              </a:spcBef>
              <a:spcAft>
                <a:spcPts val="900"/>
              </a:spcAft>
              <a:buClr>
                <a:schemeClr val="dk1"/>
              </a:buClr>
              <a:buSzPct val="122222"/>
              <a:buFont typeface="Arial"/>
              <a:buNone/>
            </a:pPr>
            <a:endParaRPr sz="900">
              <a:solidFill>
                <a:schemeClr val="dk1"/>
              </a:solidFill>
              <a:latin typeface="Verdana"/>
              <a:ea typeface="Verdana"/>
              <a:cs typeface="Verdana"/>
              <a:sym typeface="Verdana"/>
            </a:endParaRPr>
          </a:p>
          <a:p>
            <a:pPr lvl="0">
              <a:spcBef>
                <a:spcPts val="0"/>
              </a:spcBef>
              <a:buClr>
                <a:schemeClr val="dk1"/>
              </a:buClr>
              <a:buSzPct val="110000"/>
              <a:buFont typeface="Arial"/>
              <a:buNone/>
            </a:pPr>
            <a:endParaRPr sz="950">
              <a:solidFill>
                <a:schemeClr val="dk1"/>
              </a:solidFill>
              <a:latin typeface="Verdana"/>
              <a:ea typeface="Verdana"/>
              <a:cs typeface="Verdana"/>
              <a:sym typeface="Verdana"/>
            </a:endParaRPr>
          </a:p>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4" name="Shape 3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When choosing a service that will hold your/your customers’ data, it’s important to perform due dilligance to make sure that should you need to leave that service, you can do so easily.</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For example, if you invest time and money into a CRM with which to store your client information database, but decide to move to a different CRM, you will want an option to export your data, and that the data stored in the database remains yours.</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These are questions you can ask the prospective provider to ensure that you’re protected further down the line of developing your business.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This is an opportunity to have the learners think about whether, and if so, how they’re backing up their data and files.</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Some insurance policies may require backups to be separately stored in a fireproof safe, where some may require a copy to be kept off site.  This is something that learners should check on their existing policies to ensure they’re protected.</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Backing up to ‘The Cloud’ may be an option for businesses too.</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This is a great opportunity to talk to businesses about the importance of testing the backup.  Verifying not only that the backup is taking place in the first place, but that it’s working and capturing all the data needed.  In the same way that we may perform fire drills to ensure that our procedures are robust, we must also test our data and disaster recovery options.</a:t>
            </a:r>
          </a:p>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So now we have introduced the theory behind cloud technology and look at the general benefits from a business standpoint, let’s look at some real world examples in terms of platforms you could utilise within your business that handle such things as email marketing, CRM, data storage, productivity, invoice creation and more. </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In this session we will not be running through HOW to use each platform, but we will be comparing the benefits of using each cloud based platform with more traditional solutions.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0" name="Shape 3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Alternative CRM systems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600"/>
              </a:spcBef>
              <a:buClr>
                <a:schemeClr val="dk1"/>
              </a:buClr>
              <a:buSzPct val="100000"/>
              <a:buFont typeface="Arial"/>
              <a:buNone/>
            </a:pPr>
            <a:r>
              <a:rPr lang="en" u="sng">
                <a:solidFill>
                  <a:srgbClr val="0000FF"/>
                </a:solidFill>
                <a:hlinkClick r:id="rId3"/>
              </a:rPr>
              <a:t>https://apps.google.com/</a:t>
            </a:r>
          </a:p>
          <a:p>
            <a:pPr lvl="0" rtl="0">
              <a:spcBef>
                <a:spcPts val="600"/>
              </a:spcBef>
              <a:buClr>
                <a:schemeClr val="dk1"/>
              </a:buClr>
              <a:buSzPct val="100000"/>
              <a:buFont typeface="Arial"/>
              <a:buNone/>
            </a:pPr>
            <a:r>
              <a:rPr lang="en">
                <a:solidFill>
                  <a:schemeClr val="dk1"/>
                </a:solidFill>
              </a:rPr>
              <a:t>Google Apps is a cloud based office management suite.  Providing tools including email, word processing, spreadsheets, presentations, video conferencing and enterprise social networking (and more), using a leveraged resource allows the features that would normally require robust, expensive, dedicated equipment, to be provided at a far reduced cost.  Many new start businesses use other email addresses (@yahoo.com, @hotmail.com or @btinternet.com etc.) when setting up their business communication as the expectation that having a ‘</a:t>
            </a:r>
            <a:r>
              <a:rPr lang="en" u="sng">
                <a:solidFill>
                  <a:srgbClr val="0000FF"/>
                </a:solidFill>
                <a:hlinkClick r:id="rId4"/>
              </a:rPr>
              <a:t>you@yourname.com</a:t>
            </a:r>
            <a:r>
              <a:rPr lang="en">
                <a:solidFill>
                  <a:schemeClr val="dk1"/>
                </a:solidFill>
              </a:rPr>
              <a:t>’ email address is too difficult or costly.  Google Apps allows the simple creation of a product that works around your domain name (that you may have purchased for your website - yourname.co.uk for example), email addresses are then created as needed which means that whether a business has one person, or 10,000 - Google Apps is a scalable solution that will grow with the business, but avoid the upfront costs of server equipment.</a:t>
            </a:r>
          </a:p>
          <a:p>
            <a:pPr lvl="0" rtl="0">
              <a:spcBef>
                <a:spcPts val="600"/>
              </a:spcBef>
              <a:buClr>
                <a:schemeClr val="dk1"/>
              </a:buClr>
              <a:buSzPct val="100000"/>
              <a:buFont typeface="Arial"/>
              <a:buNone/>
            </a:pPr>
            <a:r>
              <a:rPr lang="en">
                <a:solidFill>
                  <a:schemeClr val="dk1"/>
                </a:solidFill>
              </a:rPr>
              <a:t>Also, using a cloud based solution allows for integrations to exist between other systems - as we’ve already discussed with CRM solutions like Capsule.</a:t>
            </a:r>
          </a:p>
          <a:p>
            <a:pPr lvl="0" rtl="0">
              <a:spcBef>
                <a:spcPts val="600"/>
              </a:spcBef>
              <a:buClr>
                <a:schemeClr val="dk1"/>
              </a:buClr>
              <a:buSzPct val="100000"/>
              <a:buFont typeface="Arial"/>
              <a:buNone/>
            </a:pPr>
            <a:endParaRPr>
              <a:solidFill>
                <a:schemeClr val="dk1"/>
              </a:solidFill>
            </a:endParaRPr>
          </a:p>
          <a:p>
            <a:pPr lvl="0" rtl="0">
              <a:spcBef>
                <a:spcPts val="600"/>
              </a:spcBef>
              <a:buClr>
                <a:schemeClr val="dk1"/>
              </a:buClr>
              <a:buSzPct val="100000"/>
              <a:buFont typeface="Arial"/>
              <a:buNone/>
            </a:pPr>
            <a:r>
              <a:rPr lang="en">
                <a:solidFill>
                  <a:schemeClr val="dk1"/>
                </a:solidFill>
              </a:rPr>
              <a:t>With Google Apps, you are able to work smoothly between different devices whether desktop, laptop, mobile or tablet - and open Microsoft Office documents (Microsoft Word, Excel and PowerPoint) and save your work in the Microsoft Office format (and more) to ensure that you’re able to work with people using alternative systems.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Microsoft Office is a widely used, familiar service that is able to be installed onto different types of devices and used offline. It includes Microsoft Word (word processing), Excel (spreadsheets), PowerPoint (presentation) and OneNote (note taking).  Different version of MS Office can contain additional components including Outlook (email), Publisher (desktop publishing), Access (database) and Skype (VoIP and video conferencing).</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Note that some functionality already introduced at this point (shared calendar for example) require additional requirements.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5" name="Shape 3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u="sng">
                <a:solidFill>
                  <a:srgbClr val="0000FF"/>
                </a:solidFill>
                <a:hlinkClick r:id="rId3"/>
              </a:rPr>
              <a:t>https://login.microsoftonline.com/</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Familiar programmes (word, outlook, excel, powerpoint etc) but cloud based as a subscription service.</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Workforce highly likely to be familiar with products.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u="sng">
                <a:solidFill>
                  <a:srgbClr val="0000FF"/>
                </a:solidFill>
                <a:hlinkClick r:id="rId3"/>
              </a:rPr>
              <a:t>www.mailchimp.com</a:t>
            </a:r>
          </a:p>
          <a:p>
            <a:pPr lvl="0">
              <a:spcBef>
                <a:spcPts val="0"/>
              </a:spcBef>
              <a:buClr>
                <a:schemeClr val="dk1"/>
              </a:buClr>
              <a:buSzPct val="110000"/>
              <a:buFont typeface="Arial"/>
              <a:buNone/>
            </a:pPr>
            <a:r>
              <a:rPr lang="en" sz="1000" b="1">
                <a:solidFill>
                  <a:schemeClr val="dk1"/>
                </a:solidFill>
              </a:rPr>
              <a:t>The interface is simple and customizable</a:t>
            </a:r>
          </a:p>
          <a:p>
            <a:pPr lvl="0">
              <a:spcBef>
                <a:spcPts val="0"/>
              </a:spcBef>
              <a:buClr>
                <a:schemeClr val="dk1"/>
              </a:buClr>
              <a:buSzPct val="110000"/>
              <a:buFont typeface="Arial"/>
              <a:buNone/>
            </a:pPr>
            <a:r>
              <a:rPr lang="en" sz="1000">
                <a:solidFill>
                  <a:schemeClr val="dk1"/>
                </a:solidFill>
              </a:rPr>
              <a:t>MailChimp has a familiar aesthetic and a simple user experience, offering the user many options for making email campaigns bespoke. </a:t>
            </a:r>
          </a:p>
          <a:p>
            <a:pPr lvl="0">
              <a:spcBef>
                <a:spcPts val="0"/>
              </a:spcBef>
              <a:buClr>
                <a:schemeClr val="dk1"/>
              </a:buClr>
              <a:buSzPct val="110000"/>
              <a:buFont typeface="Arial"/>
              <a:buNone/>
            </a:pPr>
            <a:endParaRPr sz="1000">
              <a:solidFill>
                <a:schemeClr val="dk1"/>
              </a:solidFill>
            </a:endParaRPr>
          </a:p>
          <a:p>
            <a:pPr lvl="0">
              <a:spcBef>
                <a:spcPts val="0"/>
              </a:spcBef>
              <a:buClr>
                <a:schemeClr val="dk1"/>
              </a:buClr>
              <a:buSzPct val="110000"/>
              <a:buFont typeface="Arial"/>
              <a:buNone/>
            </a:pPr>
            <a:r>
              <a:rPr lang="en" sz="1000">
                <a:solidFill>
                  <a:schemeClr val="dk1"/>
                </a:solidFill>
              </a:rPr>
              <a:t>If you have less than 2,000 email subscribers, you can use MailChimp's most basic plan for free.</a:t>
            </a:r>
          </a:p>
          <a:p>
            <a:pPr lvl="0">
              <a:spcBef>
                <a:spcPts val="0"/>
              </a:spcBef>
              <a:buClr>
                <a:schemeClr val="dk1"/>
              </a:buClr>
              <a:buSzPct val="110000"/>
              <a:buFont typeface="Arial"/>
              <a:buNone/>
            </a:pPr>
            <a:r>
              <a:rPr lang="en" sz="1000">
                <a:solidFill>
                  <a:schemeClr val="dk1"/>
                </a:solidFill>
              </a:rPr>
              <a:t>MailChimp also provides thorough analytics that allow you to see how many subscribers have opened your email, which links were clicked most frequently, how many people unsubscribed after receiving your email, and how your response compares to the industry average. </a:t>
            </a:r>
          </a:p>
          <a:p>
            <a:pPr lvl="0" rtl="0">
              <a:lnSpc>
                <a:spcPct val="165750"/>
              </a:lnSpc>
              <a:spcBef>
                <a:spcPts val="0"/>
              </a:spcBef>
              <a:spcAft>
                <a:spcPts val="1100"/>
              </a:spcAft>
              <a:buClr>
                <a:schemeClr val="dk1"/>
              </a:buClr>
              <a:buSzPct val="110000"/>
              <a:buFont typeface="Arial"/>
              <a:buNone/>
            </a:pPr>
            <a:r>
              <a:rPr lang="en" sz="1000">
                <a:solidFill>
                  <a:schemeClr val="dk1"/>
                </a:solidFill>
              </a:rPr>
              <a:t>MailChimp lets your readers share your newsletter with their Social Media followers with one click, reflecting its deep social media integration.</a:t>
            </a:r>
          </a:p>
          <a:p>
            <a:pPr lvl="0">
              <a:spcBef>
                <a:spcPts val="0"/>
              </a:spcBef>
              <a:buClr>
                <a:schemeClr val="dk1"/>
              </a:buClr>
              <a:buSzPct val="110000"/>
              <a:buFont typeface="Arial"/>
              <a:buNone/>
            </a:pPr>
            <a:r>
              <a:rPr lang="en" sz="1000">
                <a:solidFill>
                  <a:schemeClr val="dk1"/>
                </a:solidFill>
              </a:rPr>
              <a:t>MailChimp integrates with mailing list sign up platforms like Squarespace forms, which is extremely helpful when you're capturing emails from those signing up to your newsletter and mailing list. Each time someone new subscribes to to your list / newsletter their information is automatically uploaded into your specified mailing list on MailChimp. Each Sunday I log in to my account, select the list, create the email, and click send without any importing on my end. Whether you are putting together an event on </a:t>
            </a:r>
            <a:r>
              <a:rPr lang="en" sz="1000">
                <a:solidFill>
                  <a:schemeClr val="dk1"/>
                </a:solidFill>
                <a:hlinkClick r:id="rId4"/>
              </a:rPr>
              <a:t>EventBrite</a:t>
            </a:r>
            <a:r>
              <a:rPr lang="en" sz="1000">
                <a:solidFill>
                  <a:schemeClr val="dk1"/>
                </a:solidFill>
              </a:rPr>
              <a:t>, a survey on </a:t>
            </a:r>
            <a:r>
              <a:rPr lang="en" sz="1000">
                <a:solidFill>
                  <a:schemeClr val="dk1"/>
                </a:solidFill>
                <a:hlinkClick r:id="rId5"/>
              </a:rPr>
              <a:t>SurveyGizmo</a:t>
            </a:r>
            <a:r>
              <a:rPr lang="en" sz="1000">
                <a:solidFill>
                  <a:schemeClr val="dk1"/>
                </a:solidFill>
              </a:rPr>
              <a:t> or want to see Google Analytics reports from your email surveys </a:t>
            </a:r>
            <a:r>
              <a:rPr lang="en" sz="1000">
                <a:solidFill>
                  <a:schemeClr val="dk1"/>
                </a:solidFill>
                <a:hlinkClick r:id="rId6"/>
              </a:rPr>
              <a:t>MailChimp will integrate with those services</a:t>
            </a:r>
            <a:r>
              <a:rPr lang="en" sz="1000">
                <a:solidFill>
                  <a:schemeClr val="dk1"/>
                </a:solidFill>
              </a:rPr>
              <a:t>.</a:t>
            </a:r>
          </a:p>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5" name="Shape 4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6" name="Shape 4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600"/>
              </a:spcBef>
              <a:buClr>
                <a:schemeClr val="dk1"/>
              </a:buClr>
              <a:buSzPct val="110000"/>
              <a:buFont typeface="Arial"/>
              <a:buNone/>
            </a:pPr>
            <a:r>
              <a:rPr lang="en" u="sng">
                <a:solidFill>
                  <a:srgbClr val="0000FF"/>
                </a:solidFill>
                <a:hlinkClick r:id="rId3"/>
              </a:rPr>
              <a:t>https://www.hiveage.com/</a:t>
            </a:r>
          </a:p>
          <a:p>
            <a:pPr lvl="0" rtl="0">
              <a:spcBef>
                <a:spcPts val="600"/>
              </a:spcBef>
              <a:buClr>
                <a:schemeClr val="dk1"/>
              </a:buClr>
              <a:buSzPct val="110000"/>
              <a:buFont typeface="Arial"/>
              <a:buNone/>
            </a:pPr>
            <a:r>
              <a:rPr lang="en" sz="1000">
                <a:solidFill>
                  <a:schemeClr val="dk1"/>
                </a:solidFill>
              </a:rPr>
              <a:t>With Hiveage, you can send invoices and estimates, get paid online and manage multiple teams and businesses, all from within a single account.</a:t>
            </a:r>
          </a:p>
          <a:p>
            <a:pPr lvl="0" rtl="0">
              <a:spcBef>
                <a:spcPts val="600"/>
              </a:spcBef>
              <a:buClr>
                <a:schemeClr val="dk1"/>
              </a:buClr>
              <a:buSzPct val="110000"/>
              <a:buFont typeface="Arial"/>
              <a:buNone/>
            </a:pPr>
            <a:r>
              <a:rPr lang="en" sz="1000">
                <a:solidFill>
                  <a:schemeClr val="dk1"/>
                </a:solidFill>
              </a:rPr>
              <a:t>Aimed at small businesses who may need to access their invoicing application on the go, Hiveage allows you to create invoices from your computer wherever you are.</a:t>
            </a:r>
          </a:p>
          <a:p>
            <a:pPr lvl="0" rtl="0">
              <a:spcBef>
                <a:spcPts val="600"/>
              </a:spcBef>
              <a:buClr>
                <a:schemeClr val="dk1"/>
              </a:buClr>
              <a:buSzPct val="110000"/>
              <a:buFont typeface="Arial"/>
              <a:buNone/>
            </a:pPr>
            <a:r>
              <a:rPr lang="en" sz="1000">
                <a:solidFill>
                  <a:schemeClr val="dk1"/>
                </a:solidFill>
              </a:rPr>
              <a:t>Because Hiveage is a cloud based application, it can integrate with online payment services (like PayPal for example).  This may help your business collect payment by giving your clients additional ways to pay.</a:t>
            </a:r>
          </a:p>
          <a:p>
            <a:pPr lvl="0" rtl="0">
              <a:spcBef>
                <a:spcPts val="600"/>
              </a:spcBef>
              <a:buClr>
                <a:schemeClr val="dk1"/>
              </a:buClr>
              <a:buSzPct val="110000"/>
              <a:buFont typeface="Arial"/>
              <a:buNone/>
            </a:pPr>
            <a:r>
              <a:rPr lang="en" sz="1000">
                <a:solidFill>
                  <a:schemeClr val="dk1"/>
                </a:solidFill>
              </a:rPr>
              <a:t>Hiveage is free to sign up, and is built on modular components so you can add the functionality that you want, paying for the only the enhancements that you need.</a:t>
            </a:r>
          </a:p>
          <a:p>
            <a:pPr lvl="0" rtl="0">
              <a:spcBef>
                <a:spcPts val="600"/>
              </a:spcBef>
              <a:buClr>
                <a:schemeClr val="dk1"/>
              </a:buClr>
              <a:buSzPct val="110000"/>
              <a:buFont typeface="Arial"/>
              <a:buNone/>
            </a:pPr>
            <a:r>
              <a:rPr lang="en" sz="1000" b="1">
                <a:solidFill>
                  <a:schemeClr val="dk1"/>
                </a:solidFill>
              </a:rPr>
              <a:t>HOW CAN IT HELP?</a:t>
            </a:r>
            <a:r>
              <a:rPr lang="en" sz="1000">
                <a:solidFill>
                  <a:schemeClr val="dk1"/>
                </a:solidFill>
              </a:rPr>
              <a:t>Many small businesses don’t have the funding to support multiple support staff, so each member of the business must be responsible for updating their records.</a:t>
            </a:r>
          </a:p>
          <a:p>
            <a:pPr lvl="0" rtl="0">
              <a:spcBef>
                <a:spcPts val="600"/>
              </a:spcBef>
              <a:buClr>
                <a:schemeClr val="dk1"/>
              </a:buClr>
              <a:buSzPct val="110000"/>
              <a:buFont typeface="Arial"/>
              <a:buNone/>
            </a:pPr>
            <a:r>
              <a:rPr lang="en" sz="1000">
                <a:solidFill>
                  <a:schemeClr val="dk1"/>
                </a:solidFill>
              </a:rPr>
              <a:t>When it comes to invoicing, being able to retain accurate records and getting those invoices sent on time can make all the difference to your cash flow, the lifeblood of your business.  With a cloud based invoicing tool, you can update your invoice with travel, or hourly blocks as and when they happen, instead of waiting until you’re back in the office.</a:t>
            </a:r>
          </a:p>
          <a:p>
            <a:pPr lvl="0" rtl="0">
              <a:spcBef>
                <a:spcPts val="600"/>
              </a:spcBef>
              <a:buClr>
                <a:schemeClr val="dk1"/>
              </a:buClr>
              <a:buSzPct val="110000"/>
              <a:buFont typeface="Arial"/>
              <a:buNone/>
            </a:pPr>
            <a:r>
              <a:rPr lang="en" sz="1000">
                <a:solidFill>
                  <a:schemeClr val="dk1"/>
                </a:solidFill>
              </a:rPr>
              <a:t>This can mean more reliable invoicing, and faster too.</a:t>
            </a:r>
          </a:p>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Sage is a very popular provider of accountancy and invoicing tools.  Some of which are available online and on mobile devices, and some of which are installable onto desktops.  Integration into the HMRC RTI (real time information) may prove very useful for businesses that have PAYE employees.  More information on the Sage range of tools and software is available at </a:t>
            </a:r>
            <a:r>
              <a:rPr lang="en" u="sng">
                <a:solidFill>
                  <a:srgbClr val="0000FF"/>
                </a:solidFill>
                <a:hlinkClick r:id="rId3"/>
              </a:rPr>
              <a:t>http://www.sage.co.uk/</a:t>
            </a:r>
          </a:p>
          <a:p>
            <a:pPr lvl="0">
              <a:spcBef>
                <a:spcPts val="0"/>
              </a:spcBef>
              <a:buClr>
                <a:schemeClr val="dk1"/>
              </a:buClr>
              <a:buSzPct val="100000"/>
              <a:buFont typeface="Arial"/>
              <a:buNone/>
            </a:pPr>
            <a:endParaRPr>
              <a:solidFill>
                <a:schemeClr val="dk1"/>
              </a:solidFill>
            </a:endParaRPr>
          </a:p>
          <a:p>
            <a:pPr lvl="0" rtl="0">
              <a:spcBef>
                <a:spcPts val="600"/>
              </a:spcBef>
              <a:buClr>
                <a:schemeClr val="dk1"/>
              </a:buClr>
              <a:buSzPct val="110000"/>
              <a:buFont typeface="Arial"/>
              <a:buNone/>
            </a:pPr>
            <a:r>
              <a:rPr lang="en" sz="1000" b="1">
                <a:solidFill>
                  <a:schemeClr val="dk1"/>
                </a:solidFill>
              </a:rPr>
              <a:t>HOW CAN IT HELP? </a:t>
            </a:r>
            <a:r>
              <a:rPr lang="en" sz="1000">
                <a:solidFill>
                  <a:schemeClr val="dk1"/>
                </a:solidFill>
              </a:rPr>
              <a:t>Having the support of experienced developers and accountancy experts can help guide companies, keeping them running efficiently and avoiding mistakes.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7" name="Shape 4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For storage options, whether for backup or for easily sharing files between coworkers, colleagues, collaborators or clients, there are a few options.  One of the well known options is Dropbox - files can be synchronized to the Cloud from the users’ desktop and then replicated on other users’ desktops (or access via the website).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5" name="Shape 4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600"/>
              </a:spcBef>
              <a:buClr>
                <a:schemeClr val="dk1"/>
              </a:buClr>
              <a:buSzPct val="110000"/>
              <a:buFont typeface="Arial"/>
              <a:buNone/>
            </a:pPr>
            <a:r>
              <a:rPr lang="en" sz="1000">
                <a:solidFill>
                  <a:schemeClr val="dk1"/>
                </a:solidFill>
              </a:rPr>
              <a:t>Start up costs (presuming you already own a device capable of connecting to the internet) when adopting cloud based applications may be nil or nominal when compared to traditional hardware and software solutions.  There’s no server to worry about, no software to manually instal and update, and no IT staff needed to install or maintain it.</a:t>
            </a:r>
          </a:p>
          <a:p>
            <a:pPr lvl="0" rtl="0">
              <a:spcBef>
                <a:spcPts val="600"/>
              </a:spcBef>
              <a:buClr>
                <a:schemeClr val="dk1"/>
              </a:buClr>
              <a:buSzPct val="110000"/>
              <a:buFont typeface="Arial"/>
              <a:buNone/>
            </a:pPr>
            <a:r>
              <a:rPr lang="en" sz="1000">
                <a:solidFill>
                  <a:schemeClr val="dk1"/>
                </a:solidFill>
              </a:rPr>
              <a:t>SMEs are often not in a position to recruit large teams to which workload can be delegated.  The use of cloud technologies present a significant advantage due to their widely accessible, and extremely secure features.</a:t>
            </a:r>
          </a:p>
          <a:p>
            <a:pPr lvl="0" rtl="0">
              <a:spcBef>
                <a:spcPts val="600"/>
              </a:spcBef>
              <a:buClr>
                <a:schemeClr val="dk1"/>
              </a:buClr>
              <a:buSzPct val="110000"/>
              <a:buFont typeface="Arial"/>
              <a:buNone/>
            </a:pPr>
            <a:r>
              <a:rPr lang="en" sz="1000">
                <a:solidFill>
                  <a:schemeClr val="dk1"/>
                </a:solidFill>
              </a:rPr>
              <a:t>Cloud based applications grow along with the size of the businesses using them, with most having tiered plan levels starting at free, then a monthly subscription tier with additional features, then a third premium monthly subscription tier with unlimited features.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9" name="Shape 4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Cloud based platforms can be accessed from literally anywhere, providing you have internet access. This offers massive benefits in terms of flexible working and for those members of staff who may work on the road. By not being tied to only devices owned by your organisation, or having to access solutions on your company premises, the opportunity to work anywhere offers strategic advantage.</a:t>
            </a:r>
          </a:p>
          <a:p>
            <a:pPr lvl="0">
              <a:spcBef>
                <a:spcPts val="0"/>
              </a:spcBef>
              <a:buClr>
                <a:schemeClr val="dk1"/>
              </a:buClr>
              <a:buSzPct val="100000"/>
              <a:buFont typeface="Arial"/>
              <a:buNone/>
            </a:pPr>
            <a:r>
              <a:rPr lang="en">
                <a:solidFill>
                  <a:schemeClr val="dk1"/>
                </a:solidFill>
              </a:rPr>
              <a:t> </a:t>
            </a:r>
          </a:p>
          <a:p>
            <a:pPr lvl="0">
              <a:spcBef>
                <a:spcPts val="0"/>
              </a:spcBef>
              <a:buClr>
                <a:schemeClr val="dk1"/>
              </a:buClr>
              <a:buSzPct val="100000"/>
              <a:buFont typeface="Arial"/>
              <a:buNone/>
            </a:pPr>
            <a:r>
              <a:rPr lang="en">
                <a:solidFill>
                  <a:schemeClr val="dk1"/>
                </a:solidFill>
              </a:rPr>
              <a:t>Also, most cloud based services offer some if not full mobile support, meaning you can access the platform from tablets and mobile phones, again from anywhere (providing you have connectivity).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2" name="Shape 4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Cloud technology allows you to have people in different offices, different cities, different countries or different continents, all working on the same document in real-time.  </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rgbClr val="FF0000"/>
                </a:solidFill>
              </a:rPr>
              <a:t>*Trainer to ask delegates to think how collaborative working will drive efficiency in their business, and answer the question on Task 3 in their activity document.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0" name="Shape 4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This is an example of three people working in the same document at the same time.  As you can see, the document viewer (the view that the video is shot from) sees the identity of the other two participants in order to be able to visually note what each action is taken.</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This animation has been included here to avoid the need for connectivity, but it can alternatively be loaded via YouTube at </a:t>
            </a:r>
            <a:r>
              <a:rPr lang="en" u="sng">
                <a:solidFill>
                  <a:srgbClr val="0000FF"/>
                </a:solidFill>
                <a:hlinkClick r:id="rId3"/>
              </a:rPr>
              <a:t>https://www.youtube.com/watch?v=TwGtYmAdLTU</a:t>
            </a:r>
            <a:r>
              <a:rPr lang="en">
                <a:solidFill>
                  <a:schemeClr val="dk1"/>
                </a:solidFill>
              </a:rPr>
              <a:t> (or by clicking on the image itself)</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100" dirty="0">
                <a:latin typeface="Calibri" panose="020F0502020204030204" pitchFamily="34" charset="0"/>
              </a:rPr>
              <a:t>[</a:t>
            </a:r>
            <a:r>
              <a:rPr lang="en-GB" sz="1100" dirty="0">
                <a:latin typeface="Calibri" panose="020F0502020204030204" pitchFamily="34" charset="0"/>
              </a:rPr>
              <a:t>insert </a:t>
            </a:r>
            <a:r>
              <a:rPr lang="en-GB" sz="1100">
                <a:latin typeface="Calibri" panose="020F0502020204030204" pitchFamily="34" charset="0"/>
              </a:rPr>
              <a:t>slides  on </a:t>
            </a:r>
            <a:r>
              <a:rPr lang="en" sz="1100">
                <a:latin typeface="Calibri" panose="020F0502020204030204" pitchFamily="34" charset="0"/>
              </a:rPr>
              <a:t>TRAKD </a:t>
            </a:r>
            <a:r>
              <a:rPr lang="en-GB" sz="1100" dirty="0">
                <a:latin typeface="Calibri" panose="020F0502020204030204" pitchFamily="34" charset="0"/>
              </a:rPr>
              <a:t>Demo</a:t>
            </a:r>
            <a:r>
              <a:rPr lang="en" sz="1100" dirty="0">
                <a:latin typeface="Calibri" panose="020F0502020204030204" pitchFamily="34" charset="0"/>
              </a:rPr>
              <a:t> &amp; </a:t>
            </a:r>
            <a:r>
              <a:rPr lang="en-GB" sz="1100" dirty="0">
                <a:latin typeface="Calibri" panose="020F0502020204030204" pitchFamily="34" charset="0"/>
              </a:rPr>
              <a:t>Examples]</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0" name="Shape 4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8" name="Shape 4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342900" lvl="0" indent="-209550" rtl="0">
              <a:spcBef>
                <a:spcPts val="640"/>
              </a:spcBef>
              <a:buClr>
                <a:schemeClr val="dk1"/>
              </a:buClr>
              <a:buSzPct val="91666"/>
              <a:buFont typeface="Arial"/>
              <a:buNone/>
            </a:pPr>
            <a:r>
              <a:rPr lang="en" sz="1200">
                <a:solidFill>
                  <a:schemeClr val="dk1"/>
                </a:solidFill>
                <a:latin typeface="Calibri"/>
                <a:ea typeface="Calibri"/>
                <a:cs typeface="Calibri"/>
                <a:sym typeface="Calibri"/>
              </a:rPr>
              <a:t>Mobile devices are ubiquitous these days, and you can use your device to manage your business as it’s with your wherever you are, whether that is a mobile phone, tablet or any other portable device capable of connecting to the internet and receiving data.</a:t>
            </a:r>
          </a:p>
          <a:p>
            <a:pPr marL="342900" lvl="0" indent="-209550" rtl="0">
              <a:spcBef>
                <a:spcPts val="640"/>
              </a:spcBef>
              <a:buClr>
                <a:schemeClr val="dk1"/>
              </a:buClr>
              <a:buSzPct val="91666"/>
              <a:buFont typeface="Arial"/>
              <a:buNone/>
            </a:pPr>
            <a:r>
              <a:rPr lang="en" sz="1200">
                <a:solidFill>
                  <a:schemeClr val="dk1"/>
                </a:solidFill>
                <a:latin typeface="Calibri"/>
                <a:ea typeface="Calibri"/>
                <a:cs typeface="Calibri"/>
                <a:sym typeface="Calibri"/>
              </a:rPr>
              <a:t>Ensuring that your data is synced to your device is essential.  Depending on the type of account you have, and what type of service, you may be able to add either a dedicated mobile app (check the appropriate App Store, Play Store or Windows Store) or configure your mobile device to work with an existing service.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60622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600"/>
              </a:spcBef>
              <a:buClr>
                <a:schemeClr val="dk1"/>
              </a:buClr>
              <a:buSzPct val="91666"/>
              <a:buFont typeface="Arial"/>
              <a:buNone/>
            </a:pPr>
            <a:r>
              <a:rPr lang="en" sz="1200">
                <a:solidFill>
                  <a:schemeClr val="dk1"/>
                </a:solidFill>
              </a:rPr>
              <a:t>So when talking about the cloud, we’re referring to information shared on the internet, accessed via the web.</a:t>
            </a:r>
          </a:p>
          <a:p>
            <a:pPr lvl="0" rtl="0">
              <a:spcBef>
                <a:spcPts val="600"/>
              </a:spcBef>
              <a:buClr>
                <a:schemeClr val="dk1"/>
              </a:buClr>
              <a:buSzPct val="91666"/>
              <a:buFont typeface="Arial"/>
              <a:buNone/>
            </a:pPr>
            <a:r>
              <a:rPr lang="en" sz="1200">
                <a:solidFill>
                  <a:schemeClr val="dk1"/>
                </a:solidFill>
              </a:rPr>
              <a:t>Many devices today, including desktop computers, laptops, tablets, mobile and even TVs are connected, in some way, to the cloud.</a:t>
            </a:r>
          </a:p>
          <a:p>
            <a:pPr lvl="0" rtl="0">
              <a:spcBef>
                <a:spcPts val="600"/>
              </a:spcBef>
              <a:buClr>
                <a:schemeClr val="dk1"/>
              </a:buClr>
              <a:buSzPct val="91666"/>
              <a:buFont typeface="Arial"/>
              <a:buNone/>
            </a:pPr>
            <a:r>
              <a:rPr lang="en" sz="1200">
                <a:solidFill>
                  <a:schemeClr val="dk1"/>
                </a:solidFill>
              </a:rPr>
              <a:t>Let’s take a look at cloud computing specifically...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600"/>
              </a:spcBef>
              <a:buClr>
                <a:schemeClr val="dk1"/>
              </a:buClr>
              <a:buSzPct val="100000"/>
              <a:buFont typeface="Arial"/>
              <a:buNone/>
            </a:pPr>
            <a:r>
              <a:rPr lang="en">
                <a:solidFill>
                  <a:srgbClr val="FF0000"/>
                </a:solidFill>
              </a:rPr>
              <a:t>Ask delegates to identify business functions they think can be cloud based (as discussion) and ask delegates to write at least 5 down on their activity document**</a:t>
            </a:r>
          </a:p>
          <a:p>
            <a:pPr lvl="0" rtl="0">
              <a:spcBef>
                <a:spcPts val="600"/>
              </a:spcBef>
              <a:buClr>
                <a:schemeClr val="dk1"/>
              </a:buClr>
              <a:buSzPct val="110000"/>
              <a:buFont typeface="Arial"/>
              <a:buNone/>
            </a:pPr>
            <a:r>
              <a:rPr lang="en" sz="1000">
                <a:solidFill>
                  <a:schemeClr val="dk1"/>
                </a:solidFill>
              </a:rPr>
              <a:t>Cloud computing is a method of using </a:t>
            </a:r>
            <a:r>
              <a:rPr lang="en" sz="1000" b="1" u="sng">
                <a:solidFill>
                  <a:schemeClr val="dk1"/>
                </a:solidFill>
              </a:rPr>
              <a:t>shared resources</a:t>
            </a:r>
            <a:r>
              <a:rPr lang="en" sz="1000" b="1">
                <a:solidFill>
                  <a:schemeClr val="dk1"/>
                </a:solidFill>
              </a:rPr>
              <a:t> </a:t>
            </a:r>
            <a:r>
              <a:rPr lang="en" sz="1000" b="1" u="sng">
                <a:solidFill>
                  <a:schemeClr val="dk1"/>
                </a:solidFill>
              </a:rPr>
              <a:t>hosted elsewhere</a:t>
            </a:r>
            <a:r>
              <a:rPr lang="en" sz="1000">
                <a:solidFill>
                  <a:schemeClr val="dk1"/>
                </a:solidFill>
              </a:rPr>
              <a:t> to deliver a function. The resources of these applications are hosted elsewhere, in the cloud.</a:t>
            </a:r>
          </a:p>
          <a:p>
            <a:pPr lvl="0" rtl="0">
              <a:spcBef>
                <a:spcPts val="600"/>
              </a:spcBef>
              <a:buClr>
                <a:schemeClr val="dk1"/>
              </a:buClr>
              <a:buSzPct val="110000"/>
              <a:buFont typeface="Arial"/>
              <a:buNone/>
            </a:pPr>
            <a:r>
              <a:rPr lang="en" sz="1000">
                <a:solidFill>
                  <a:schemeClr val="dk1"/>
                </a:solidFill>
              </a:rPr>
              <a:t> This function could be email, data storage and many more which we will go on to look at in this session...</a:t>
            </a:r>
          </a:p>
          <a:p>
            <a:pPr lvl="0" rtl="0">
              <a:spcBef>
                <a:spcPts val="0"/>
              </a:spcBef>
              <a:buClr>
                <a:srgbClr val="000000"/>
              </a:buClr>
              <a:buSzPct val="1000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600"/>
              </a:spcBef>
              <a:buClr>
                <a:schemeClr val="dk1"/>
              </a:buClr>
              <a:buSzPct val="110000"/>
              <a:buFont typeface="Arial"/>
              <a:buNone/>
            </a:pPr>
            <a:r>
              <a:rPr lang="en" sz="1000">
                <a:solidFill>
                  <a:schemeClr val="dk1"/>
                </a:solidFill>
              </a:rPr>
              <a:t>So cloud computing is simply functionality that uses internet based resources rather than local resources (i.e. in your office) to process, and only the interface needs to be dealt with on the client (that’s you) side.</a:t>
            </a:r>
          </a:p>
          <a:p>
            <a:pPr lvl="0" rtl="0">
              <a:spcBef>
                <a:spcPts val="600"/>
              </a:spcBef>
              <a:buClr>
                <a:schemeClr val="dk1"/>
              </a:buClr>
              <a:buSzPct val="110000"/>
              <a:buFont typeface="Arial"/>
              <a:buNone/>
            </a:pPr>
            <a:r>
              <a:rPr lang="en" sz="1000">
                <a:solidFill>
                  <a:schemeClr val="dk1"/>
                </a:solidFill>
              </a:rPr>
              <a:t>As software is being delivered as a service, you may hear or see the term SaaS when looking at cloud computing.  SaaS refers to ”software as a service” and is used to describe software that is centrally hosted and accessed through a browser.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solidFill>
                  <a:schemeClr val="dk1"/>
                </a:solidFill>
              </a:rPr>
              <a:t>Trainer to put into context the idea of cloud based solutions being available and useful to all sizes of business giving examples of a large traditional company 20 years old, a 5 year old solicitors, and a start up retailer </a:t>
            </a:r>
          </a:p>
          <a:p>
            <a:pPr lvl="0">
              <a:spcBef>
                <a:spcPts val="0"/>
              </a:spcBef>
              <a:buNone/>
            </a:pPr>
            <a:r>
              <a:rPr lang="en">
                <a:solidFill>
                  <a:schemeClr val="dk1"/>
                </a:solidFill>
              </a:rPr>
              <a:t>Certainly construction based companies</a:t>
            </a:r>
          </a:p>
          <a:p>
            <a:pPr lvl="0">
              <a:spcBef>
                <a:spcPts val="0"/>
              </a:spcBef>
              <a:buNone/>
            </a:pPr>
            <a:endParaRPr>
              <a:solidFill>
                <a:schemeClr val="dk1"/>
              </a:solidFill>
            </a:endParaRPr>
          </a:p>
          <a:p>
            <a:pPr lvl="0">
              <a:spcBef>
                <a:spcPts val="0"/>
              </a:spcBef>
              <a:buClr>
                <a:schemeClr val="dk1"/>
              </a:buClr>
              <a:buSzPct val="100000"/>
              <a:buFont typeface="Arial"/>
              <a:buNone/>
            </a:pPr>
            <a:r>
              <a:rPr lang="en">
                <a:solidFill>
                  <a:schemeClr val="dk1"/>
                </a:solidFill>
              </a:rPr>
              <a:t>Affordability is much higher than the old days of software, whereby it was expensive to buy licences per computer, then pay for updates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342900" lvl="0" indent="-209550" rtl="0">
              <a:spcBef>
                <a:spcPts val="640"/>
              </a:spcBef>
              <a:buClr>
                <a:schemeClr val="dk1"/>
              </a:buClr>
              <a:buSzPct val="78571"/>
              <a:buFont typeface="Arial"/>
              <a:buNone/>
            </a:pPr>
            <a:r>
              <a:rPr lang="en" sz="1400">
                <a:solidFill>
                  <a:schemeClr val="dk1"/>
                </a:solidFill>
                <a:latin typeface="Calibri"/>
                <a:ea typeface="Calibri"/>
                <a:cs typeface="Calibri"/>
                <a:sym typeface="Calibri"/>
              </a:rPr>
              <a:t>Depending on your internet connection, how fast and reliable it is, Cloud Computing may not be an option for you. In this case, there are many options available that can be installed, hosted and run from your location that do not require a constant connection to the internet.  This may be a better option if you are in a remote location, or do not have access to a reliable and broadband connection.</a:t>
            </a:r>
          </a:p>
          <a:p>
            <a:pPr marL="342900" lvl="0" indent="-209550" rtl="0">
              <a:spcBef>
                <a:spcPts val="640"/>
              </a:spcBef>
              <a:buClr>
                <a:schemeClr val="dk1"/>
              </a:buClr>
              <a:buSzPct val="78571"/>
              <a:buFont typeface="Arial"/>
              <a:buNone/>
            </a:pPr>
            <a:r>
              <a:rPr lang="en" sz="1400">
                <a:solidFill>
                  <a:schemeClr val="dk1"/>
                </a:solidFill>
                <a:latin typeface="Calibri"/>
                <a:ea typeface="Calibri"/>
                <a:cs typeface="Calibri"/>
                <a:sym typeface="Calibri"/>
              </a:rPr>
              <a:t>Many Cloud services have the ability to keep data stored locally and then synchronize when a connection is available.  This may be a good solution for those without a constant connection, or with a slow connection.  However, it will have a negative impact on the collaborative functionality we’ve already discussed.</a:t>
            </a:r>
          </a:p>
          <a:p>
            <a:pPr marL="342900" lvl="0" indent="-209550" rtl="0">
              <a:spcBef>
                <a:spcPts val="640"/>
              </a:spcBef>
              <a:buClr>
                <a:schemeClr val="dk1"/>
              </a:buClr>
              <a:buSzPct val="78571"/>
              <a:buFont typeface="Arial"/>
              <a:buNone/>
            </a:pPr>
            <a:r>
              <a:rPr lang="en" sz="1400">
                <a:solidFill>
                  <a:schemeClr val="dk1"/>
                </a:solidFill>
                <a:latin typeface="Calibri"/>
                <a:ea typeface="Calibri"/>
                <a:cs typeface="Calibri"/>
                <a:sym typeface="Calibri"/>
              </a:rPr>
              <a:t>A speed of 2Mbps upwards should be more than enough to successfully use cloud based apps.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685800" y="2169318"/>
            <a:ext cx="7772400" cy="11025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8" name="Shape 58"/>
          <p:cNvSpPr txBox="1">
            <a:spLocks noGrp="1"/>
          </p:cNvSpPr>
          <p:nvPr>
            <p:ph type="subTitle" idx="1"/>
          </p:nvPr>
        </p:nvSpPr>
        <p:spPr>
          <a:xfrm>
            <a:off x="1371600" y="3486150"/>
            <a:ext cx="6400800" cy="1314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59" name="Shape 59"/>
          <p:cNvPicPr preferRelativeResize="0"/>
          <p:nvPr/>
        </p:nvPicPr>
        <p:blipFill rotWithShape="1">
          <a:blip r:embed="rId2">
            <a:alphaModFix/>
          </a:blip>
          <a:srcRect l="1314" r="1324"/>
          <a:stretch/>
        </p:blipFill>
        <p:spPr>
          <a:xfrm>
            <a:off x="0" y="-18"/>
            <a:ext cx="9144000" cy="2343300"/>
          </a:xfrm>
          <a:prstGeom prst="rect">
            <a:avLst/>
          </a:prstGeom>
          <a:noFill/>
          <a:ln>
            <a:noFill/>
          </a:ln>
        </p:spPr>
      </p:pic>
      <p:pic>
        <p:nvPicPr>
          <p:cNvPr id="60" name="Shape 60"/>
          <p:cNvPicPr preferRelativeResize="0"/>
          <p:nvPr/>
        </p:nvPicPr>
        <p:blipFill rotWithShape="1">
          <a:blip r:embed="rId3">
            <a:alphaModFix/>
          </a:blip>
          <a:srcRect/>
          <a:stretch/>
        </p:blipFill>
        <p:spPr>
          <a:xfrm>
            <a:off x="714347" y="4346989"/>
            <a:ext cx="7572300" cy="742800"/>
          </a:xfrm>
          <a:prstGeom prst="rect">
            <a:avLst/>
          </a:prstGeom>
          <a:noFill/>
          <a:ln>
            <a:noFill/>
          </a:ln>
        </p:spPr>
      </p:pic>
      <p:sp>
        <p:nvSpPr>
          <p:cNvPr id="61" name="Shape 61"/>
          <p:cNvSpPr txBox="1">
            <a:spLocks noGrp="1"/>
          </p:cNvSpPr>
          <p:nvPr>
            <p:ph type="sldNum" idx="12"/>
          </p:nvPr>
        </p:nvSpPr>
        <p:spPr>
          <a:xfrm>
            <a:off x="8556783" y="4749850"/>
            <a:ext cx="548700" cy="3936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 sz="1300">
                <a:solidFill>
                  <a:schemeClr val="dk1"/>
                </a:solidFill>
              </a:rPr>
              <a:t>‹#›</a:t>
            </a:fld>
            <a:endParaRPr lang="en" sz="1300">
              <a:solidFill>
                <a:schemeClr val="dk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4" name="Shape 64"/>
          <p:cNvSpPr txBox="1">
            <a:spLocks noGrp="1"/>
          </p:cNvSpPr>
          <p:nvPr>
            <p:ph type="body" idx="1"/>
          </p:nvPr>
        </p:nvSpPr>
        <p:spPr>
          <a:xfrm>
            <a:off x="457200" y="1200150"/>
            <a:ext cx="8229600" cy="33945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254533" y="4542400"/>
            <a:ext cx="548700" cy="3936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 sz="1300">
                <a:solidFill>
                  <a:schemeClr val="dk1"/>
                </a:solidFill>
              </a:rPr>
              <a:t>‹#›</a:t>
            </a:fld>
            <a:endParaRPr lang="en" sz="1300">
              <a:solidFill>
                <a:schemeClr val="dk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722312" y="3305175"/>
            <a:ext cx="7772400" cy="10215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0" name="Shape 70"/>
          <p:cNvSpPr txBox="1">
            <a:spLocks noGrp="1"/>
          </p:cNvSpPr>
          <p:nvPr>
            <p:ph type="body" idx="1"/>
          </p:nvPr>
        </p:nvSpPr>
        <p:spPr>
          <a:xfrm>
            <a:off x="722312" y="2180034"/>
            <a:ext cx="7772400" cy="1125300"/>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350875" y="4731543"/>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6" name="Shape 76"/>
          <p:cNvSpPr txBox="1">
            <a:spLocks noGrp="1"/>
          </p:cNvSpPr>
          <p:nvPr>
            <p:ph type="body" idx="1"/>
          </p:nvPr>
        </p:nvSpPr>
        <p:spPr>
          <a:xfrm>
            <a:off x="457200" y="1200150"/>
            <a:ext cx="4038600" cy="33945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2"/>
          </p:nvPr>
        </p:nvSpPr>
        <p:spPr>
          <a:xfrm>
            <a:off x="4648200" y="1200150"/>
            <a:ext cx="4038600" cy="33945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sldNum" idx="12"/>
          </p:nvPr>
        </p:nvSpPr>
        <p:spPr>
          <a:xfrm>
            <a:off x="350875" y="4731543"/>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3" name="Shape 83"/>
          <p:cNvSpPr txBox="1">
            <a:spLocks noGrp="1"/>
          </p:cNvSpPr>
          <p:nvPr>
            <p:ph type="body" idx="1"/>
          </p:nvPr>
        </p:nvSpPr>
        <p:spPr>
          <a:xfrm>
            <a:off x="457200" y="1151334"/>
            <a:ext cx="4040100" cy="480000"/>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body" idx="2"/>
          </p:nvPr>
        </p:nvSpPr>
        <p:spPr>
          <a:xfrm>
            <a:off x="457200" y="1631156"/>
            <a:ext cx="4040100" cy="2963400"/>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body" idx="3"/>
          </p:nvPr>
        </p:nvSpPr>
        <p:spPr>
          <a:xfrm>
            <a:off x="4645025" y="1151334"/>
            <a:ext cx="4041900" cy="480000"/>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body" idx="4"/>
          </p:nvPr>
        </p:nvSpPr>
        <p:spPr>
          <a:xfrm>
            <a:off x="4645025" y="1631156"/>
            <a:ext cx="4041900" cy="2963400"/>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sldNum" idx="12"/>
          </p:nvPr>
        </p:nvSpPr>
        <p:spPr>
          <a:xfrm>
            <a:off x="350875" y="4731543"/>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92" name="Shape 92"/>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sldNum" idx="12"/>
          </p:nvPr>
        </p:nvSpPr>
        <p:spPr>
          <a:xfrm>
            <a:off x="350875" y="4731543"/>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5"/>
        <p:cNvGrpSpPr/>
        <p:nvPr/>
      </p:nvGrpSpPr>
      <p:grpSpPr>
        <a:xfrm>
          <a:off x="0" y="0"/>
          <a:ext cx="0" cy="0"/>
          <a:chOff x="0" y="0"/>
          <a:chExt cx="0" cy="0"/>
        </a:xfrm>
      </p:grpSpPr>
      <p:sp>
        <p:nvSpPr>
          <p:cNvPr id="96" name="Shape 96"/>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sldNum" idx="12"/>
          </p:nvPr>
        </p:nvSpPr>
        <p:spPr>
          <a:xfrm>
            <a:off x="350875" y="4731543"/>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57200" y="204787"/>
            <a:ext cx="3008400" cy="871500"/>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01" name="Shape 101"/>
          <p:cNvSpPr txBox="1">
            <a:spLocks noGrp="1"/>
          </p:cNvSpPr>
          <p:nvPr>
            <p:ph type="body" idx="1"/>
          </p:nvPr>
        </p:nvSpPr>
        <p:spPr>
          <a:xfrm>
            <a:off x="3575050" y="204787"/>
            <a:ext cx="5111700" cy="438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body" idx="2"/>
          </p:nvPr>
        </p:nvSpPr>
        <p:spPr>
          <a:xfrm>
            <a:off x="457200" y="1076325"/>
            <a:ext cx="3008400" cy="3518400"/>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350875" y="4731543"/>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1792288" y="3600450"/>
            <a:ext cx="5486400" cy="425100"/>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08" name="Shape 108"/>
          <p:cNvSpPr>
            <a:spLocks noGrp="1"/>
          </p:cNvSpPr>
          <p:nvPr>
            <p:ph type="pic" idx="2"/>
          </p:nvPr>
        </p:nvSpPr>
        <p:spPr>
          <a:xfrm>
            <a:off x="1792288" y="459581"/>
            <a:ext cx="5486400" cy="3086100"/>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3200" b="0" i="0" u="none" strike="noStrike" cap="none">
                <a:solidFill>
                  <a:srgbClr val="888888"/>
                </a:solidFill>
                <a:latin typeface="Calibri"/>
                <a:ea typeface="Calibri"/>
                <a:cs typeface="Calibri"/>
                <a:sym typeface="Calibri"/>
              </a:defRPr>
            </a:lvl1pPr>
            <a:lvl2pPr marL="457200" marR="0" lvl="1" indent="0" algn="l" rtl="0">
              <a:spcBef>
                <a:spcPts val="0"/>
              </a:spcBef>
              <a:buClr>
                <a:schemeClr val="dk1"/>
              </a:buClr>
              <a:buFont typeface="Calibri"/>
              <a:buNone/>
              <a:defRPr sz="28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body" idx="1"/>
          </p:nvPr>
        </p:nvSpPr>
        <p:spPr>
          <a:xfrm>
            <a:off x="1792288" y="4025503"/>
            <a:ext cx="5486400" cy="603600"/>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sldNum" idx="12"/>
          </p:nvPr>
        </p:nvSpPr>
        <p:spPr>
          <a:xfrm>
            <a:off x="350875" y="4731543"/>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5" name="Shape 115"/>
          <p:cNvSpPr txBox="1">
            <a:spLocks noGrp="1"/>
          </p:cNvSpPr>
          <p:nvPr>
            <p:ph type="body" idx="1"/>
          </p:nvPr>
        </p:nvSpPr>
        <p:spPr>
          <a:xfrm rot="5400000">
            <a:off x="2874750" y="-1217400"/>
            <a:ext cx="3394500"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sldNum" idx="12"/>
          </p:nvPr>
        </p:nvSpPr>
        <p:spPr>
          <a:xfrm>
            <a:off x="350875" y="4731543"/>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rot="5400000">
            <a:off x="5463750" y="1371628"/>
            <a:ext cx="4388700"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21" name="Shape 121"/>
          <p:cNvSpPr txBox="1">
            <a:spLocks noGrp="1"/>
          </p:cNvSpPr>
          <p:nvPr>
            <p:ph type="body" idx="1"/>
          </p:nvPr>
        </p:nvSpPr>
        <p:spPr>
          <a:xfrm rot="5400000">
            <a:off x="1272750" y="-609571"/>
            <a:ext cx="4388700" cy="60198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sldNum" idx="12"/>
          </p:nvPr>
        </p:nvSpPr>
        <p:spPr>
          <a:xfrm>
            <a:off x="350875" y="4731543"/>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11700" y="445024"/>
            <a:ext cx="8520600" cy="572700"/>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27" name="Shape 127"/>
          <p:cNvSpPr txBox="1">
            <a:spLocks noGrp="1"/>
          </p:cNvSpPr>
          <p:nvPr>
            <p:ph type="body" idx="1"/>
          </p:nvPr>
        </p:nvSpPr>
        <p:spPr>
          <a:xfrm>
            <a:off x="311700" y="1152474"/>
            <a:ext cx="8520600" cy="3416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28" name="Shape 128"/>
          <p:cNvSpPr txBox="1">
            <a:spLocks noGrp="1"/>
          </p:cNvSpPr>
          <p:nvPr>
            <p:ph type="sldNum" idx="12"/>
          </p:nvPr>
        </p:nvSpPr>
        <p:spPr>
          <a:xfrm>
            <a:off x="8472457" y="4663216"/>
            <a:ext cx="548700" cy="3936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aption">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131" name="Shape 131"/>
          <p:cNvSpPr txBox="1">
            <a:spLocks noGrp="1"/>
          </p:cNvSpPr>
          <p:nvPr>
            <p:ph type="sldNum" idx="12"/>
          </p:nvPr>
        </p:nvSpPr>
        <p:spPr>
          <a:xfrm>
            <a:off x="8472457" y="4663216"/>
            <a:ext cx="548700" cy="3936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ECTION_HEADER_1">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134" name="Shape 134"/>
          <p:cNvSpPr txBox="1">
            <a:spLocks noGrp="1"/>
          </p:cNvSpPr>
          <p:nvPr>
            <p:ph type="sldNum" idx="12"/>
          </p:nvPr>
        </p:nvSpPr>
        <p:spPr>
          <a:xfrm>
            <a:off x="8472457" y="4663216"/>
            <a:ext cx="548700" cy="3936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2" name="Shape 52"/>
          <p:cNvSpPr txBox="1">
            <a:spLocks noGrp="1"/>
          </p:cNvSpPr>
          <p:nvPr>
            <p:ph type="body" idx="1"/>
          </p:nvPr>
        </p:nvSpPr>
        <p:spPr>
          <a:xfrm>
            <a:off x="457200" y="1200150"/>
            <a:ext cx="8229600" cy="33945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350875" y="4731543"/>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7.g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ico.org.uk/media/for-organisations/documents/1540/cloud_computing_guidance_for_organisations.pdf"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TwGtYmAdLTU"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1.gif"/></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140" name="Shape 140"/>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141" name="Shape 141"/>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142" name="Shape 142"/>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143" name="Shape 143"/>
          <p:cNvSpPr/>
          <p:nvPr/>
        </p:nvSpPr>
        <p:spPr>
          <a:xfrm>
            <a:off x="0" y="1516973"/>
            <a:ext cx="4975200" cy="30846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lvl="0" rtl="0">
              <a:spcBef>
                <a:spcPts val="0"/>
              </a:spcBef>
              <a:buClr>
                <a:schemeClr val="lt1"/>
              </a:buClr>
              <a:buSzPct val="25000"/>
              <a:buFont typeface="Calibri"/>
              <a:buNone/>
            </a:pPr>
            <a:endParaRPr lang="en" sz="3200" i="1" dirty="0">
              <a:solidFill>
                <a:schemeClr val="lt1"/>
              </a:solidFill>
              <a:latin typeface="Calibri"/>
              <a:ea typeface="Calibri"/>
              <a:cs typeface="Calibri"/>
              <a:sym typeface="Calibri"/>
            </a:endParaRPr>
          </a:p>
        </p:txBody>
      </p:sp>
      <p:sp>
        <p:nvSpPr>
          <p:cNvPr id="144" name="Shape 144"/>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145" name="Shape 145"/>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146" name="Shape 146"/>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2" name="TextBox 1"/>
          <p:cNvSpPr txBox="1"/>
          <p:nvPr/>
        </p:nvSpPr>
        <p:spPr>
          <a:xfrm>
            <a:off x="331692" y="1748116"/>
            <a:ext cx="4114800" cy="2769989"/>
          </a:xfrm>
          <a:prstGeom prst="rect">
            <a:avLst/>
          </a:prstGeom>
          <a:noFill/>
        </p:spPr>
        <p:txBody>
          <a:bodyPr wrap="square" rtlCol="0">
            <a:spAutoFit/>
          </a:bodyPr>
          <a:lstStyle/>
          <a:p>
            <a:pPr lvl="0">
              <a:buClr>
                <a:schemeClr val="lt1"/>
              </a:buClr>
              <a:buSzPct val="25000"/>
            </a:pPr>
            <a:r>
              <a:rPr lang="en-GB" sz="3200" b="1" dirty="0">
                <a:solidFill>
                  <a:schemeClr val="lt1"/>
                </a:solidFill>
                <a:latin typeface="Calibri"/>
                <a:ea typeface="Calibri"/>
                <a:cs typeface="Calibri"/>
                <a:sym typeface="Calibri"/>
              </a:rPr>
              <a:t>Cloud Computing </a:t>
            </a:r>
          </a:p>
          <a:p>
            <a:pPr lvl="0">
              <a:buClr>
                <a:schemeClr val="dk1"/>
              </a:buClr>
            </a:pPr>
            <a:endParaRPr lang="en-GB" sz="3200" b="1" dirty="0">
              <a:solidFill>
                <a:schemeClr val="lt1"/>
              </a:solidFill>
              <a:latin typeface="Calibri"/>
              <a:ea typeface="Calibri"/>
              <a:cs typeface="Calibri"/>
              <a:sym typeface="Calibri"/>
            </a:endParaRPr>
          </a:p>
          <a:p>
            <a:pPr lvl="0">
              <a:buClr>
                <a:schemeClr val="lt1"/>
              </a:buClr>
              <a:buSzPct val="25000"/>
            </a:pPr>
            <a:r>
              <a:rPr lang="en-GB" sz="3200" i="1" dirty="0">
                <a:solidFill>
                  <a:schemeClr val="lt1"/>
                </a:solidFill>
                <a:latin typeface="Calibri"/>
                <a:ea typeface="Calibri"/>
                <a:cs typeface="Calibri"/>
                <a:sym typeface="Calibri"/>
              </a:rPr>
              <a:t>How to use cloud technologies for business</a:t>
            </a:r>
          </a:p>
          <a:p>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Shape 223" descr="Fotolia_63182700_Subscription_Monthly_M.jpg"/>
          <p:cNvPicPr preferRelativeResize="0"/>
          <p:nvPr/>
        </p:nvPicPr>
        <p:blipFill>
          <a:blip r:embed="rId3">
            <a:alphaModFix/>
          </a:blip>
          <a:stretch>
            <a:fillRect/>
          </a:stretch>
        </p:blipFill>
        <p:spPr>
          <a:xfrm>
            <a:off x="2324638" y="2152871"/>
            <a:ext cx="4533779" cy="2501470"/>
          </a:xfrm>
          <a:prstGeom prst="rect">
            <a:avLst/>
          </a:prstGeom>
          <a:noFill/>
          <a:ln>
            <a:noFill/>
          </a:ln>
        </p:spPr>
      </p:pic>
      <p:sp>
        <p:nvSpPr>
          <p:cNvPr id="224" name="Shape 224"/>
          <p:cNvSpPr txBox="1"/>
          <p:nvPr/>
        </p:nvSpPr>
        <p:spPr>
          <a:xfrm>
            <a:off x="476728" y="236725"/>
            <a:ext cx="8229600" cy="3770400"/>
          </a:xfrm>
          <a:prstGeom prst="rect">
            <a:avLst/>
          </a:prstGeom>
          <a:noFill/>
          <a:ln>
            <a:noFill/>
          </a:ln>
        </p:spPr>
        <p:txBody>
          <a:bodyPr lIns="91425" tIns="91425" rIns="91425" bIns="91425" anchor="t" anchorCtr="0">
            <a:noAutofit/>
          </a:bodyPr>
          <a:lstStyle/>
          <a:p>
            <a:pPr marL="342900" lvl="0" indent="-139700" algn="ctr" rtl="0">
              <a:spcBef>
                <a:spcPts val="640"/>
              </a:spcBef>
              <a:buNone/>
            </a:pPr>
            <a:r>
              <a:rPr lang="en" sz="4800" dirty="0">
                <a:solidFill>
                  <a:srgbClr val="000000"/>
                </a:solidFill>
                <a:latin typeface="Calibri"/>
                <a:ea typeface="Calibri"/>
                <a:cs typeface="Calibri"/>
                <a:sym typeface="Calibri"/>
              </a:rPr>
              <a:t>Cloud Computing </a:t>
            </a:r>
          </a:p>
          <a:p>
            <a:pPr marL="342900" lvl="0" indent="-139700" algn="ctr" rtl="0">
              <a:spcBef>
                <a:spcPts val="640"/>
              </a:spcBef>
              <a:buNone/>
            </a:pPr>
            <a:r>
              <a:rPr lang="en" sz="4800" dirty="0">
                <a:solidFill>
                  <a:srgbClr val="000000"/>
                </a:solidFill>
                <a:latin typeface="Calibri"/>
                <a:ea typeface="Calibri"/>
                <a:cs typeface="Calibri"/>
                <a:sym typeface="Calibri"/>
              </a:rPr>
              <a:t>The Benefits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descr="Fotolia_60125552_Subscription_Monthly_M.jpg"/>
          <p:cNvPicPr preferRelativeResize="0"/>
          <p:nvPr/>
        </p:nvPicPr>
        <p:blipFill>
          <a:blip r:embed="rId3">
            <a:alphaModFix/>
          </a:blip>
          <a:stretch>
            <a:fillRect/>
          </a:stretch>
        </p:blipFill>
        <p:spPr>
          <a:xfrm>
            <a:off x="6454588" y="2153976"/>
            <a:ext cx="2433211" cy="2283554"/>
          </a:xfrm>
          <a:prstGeom prst="rect">
            <a:avLst/>
          </a:prstGeom>
          <a:noFill/>
          <a:ln>
            <a:noFill/>
          </a:ln>
        </p:spPr>
      </p:pic>
      <p:sp>
        <p:nvSpPr>
          <p:cNvPr id="230" name="Shape 230"/>
          <p:cNvSpPr txBox="1"/>
          <p:nvPr/>
        </p:nvSpPr>
        <p:spPr>
          <a:xfrm>
            <a:off x="457200" y="274637"/>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latin typeface="Calibri"/>
                <a:ea typeface="Calibri"/>
                <a:cs typeface="Calibri"/>
                <a:sym typeface="Calibri"/>
              </a:rPr>
              <a:t>Leveraging resources</a:t>
            </a:r>
          </a:p>
        </p:txBody>
      </p:sp>
      <p:sp>
        <p:nvSpPr>
          <p:cNvPr id="231" name="Shape 231"/>
          <p:cNvSpPr txBox="1"/>
          <p:nvPr/>
        </p:nvSpPr>
        <p:spPr>
          <a:xfrm>
            <a:off x="376518" y="1277471"/>
            <a:ext cx="7854600" cy="3426000"/>
          </a:xfrm>
          <a:prstGeom prst="rect">
            <a:avLst/>
          </a:prstGeom>
          <a:noFill/>
          <a:ln>
            <a:noFill/>
          </a:ln>
        </p:spPr>
        <p:txBody>
          <a:bodyPr lIns="91425" tIns="91425" rIns="91425" bIns="91425" anchor="t" anchorCtr="0">
            <a:noAutofit/>
          </a:bodyPr>
          <a:lstStyle/>
          <a:p>
            <a:pPr marL="457200" lvl="0" indent="-393700" rtl="0">
              <a:lnSpc>
                <a:spcPct val="150000"/>
              </a:lnSpc>
              <a:spcBef>
                <a:spcPts val="640"/>
              </a:spcBef>
              <a:buClr>
                <a:srgbClr val="000000"/>
              </a:buClr>
              <a:buSzPct val="100000"/>
              <a:buChar char="•"/>
            </a:pPr>
            <a:r>
              <a:rPr lang="en" sz="2600" dirty="0">
                <a:solidFill>
                  <a:srgbClr val="000000"/>
                </a:solidFill>
                <a:latin typeface="Calibri"/>
                <a:ea typeface="Calibri"/>
                <a:cs typeface="Calibri"/>
                <a:sym typeface="Calibri"/>
              </a:rPr>
              <a:t>Lots of applications that businesses need to operate.  </a:t>
            </a:r>
          </a:p>
          <a:p>
            <a:pPr marL="457200" lvl="0" indent="-393700" rtl="0">
              <a:lnSpc>
                <a:spcPct val="150000"/>
              </a:lnSpc>
              <a:spcBef>
                <a:spcPts val="640"/>
              </a:spcBef>
              <a:buClr>
                <a:srgbClr val="000000"/>
              </a:buClr>
              <a:buSzPct val="100000"/>
              <a:buChar char="•"/>
            </a:pPr>
            <a:r>
              <a:rPr lang="en" sz="2600" dirty="0">
                <a:solidFill>
                  <a:srgbClr val="000000"/>
                </a:solidFill>
                <a:latin typeface="Calibri"/>
                <a:ea typeface="Calibri"/>
                <a:cs typeface="Calibri"/>
                <a:sym typeface="Calibri"/>
              </a:rPr>
              <a:t>Often very expensive to run</a:t>
            </a:r>
          </a:p>
          <a:p>
            <a:pPr marL="457200" lvl="0" indent="-393700" rtl="0">
              <a:lnSpc>
                <a:spcPct val="150000"/>
              </a:lnSpc>
              <a:spcBef>
                <a:spcPts val="640"/>
              </a:spcBef>
              <a:buClr>
                <a:srgbClr val="000000"/>
              </a:buClr>
              <a:buSzPct val="100000"/>
              <a:buChar char="•"/>
            </a:pPr>
            <a:r>
              <a:rPr lang="en" sz="2600" dirty="0">
                <a:solidFill>
                  <a:srgbClr val="000000"/>
                </a:solidFill>
                <a:latin typeface="Calibri"/>
                <a:ea typeface="Calibri"/>
                <a:cs typeface="Calibri"/>
                <a:sym typeface="Calibri"/>
              </a:rPr>
              <a:t>Logistical requirements </a:t>
            </a:r>
          </a:p>
          <a:p>
            <a:pPr marL="457200" lvl="0" indent="-393700" rtl="0">
              <a:lnSpc>
                <a:spcPct val="150000"/>
              </a:lnSpc>
              <a:spcBef>
                <a:spcPts val="640"/>
              </a:spcBef>
              <a:buClr>
                <a:srgbClr val="000000"/>
              </a:buClr>
              <a:buSzPct val="100000"/>
              <a:buChar char="•"/>
            </a:pPr>
            <a:r>
              <a:rPr lang="en" sz="2600" dirty="0">
                <a:solidFill>
                  <a:srgbClr val="000000"/>
                </a:solidFill>
                <a:latin typeface="Calibri"/>
                <a:ea typeface="Calibri"/>
                <a:cs typeface="Calibri"/>
                <a:sym typeface="Calibri"/>
              </a:rPr>
              <a:t>Shared office - Shared receptionist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p:nvPr/>
        </p:nvSpPr>
        <p:spPr>
          <a:xfrm>
            <a:off x="457200" y="274637"/>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Integration</a:t>
            </a:r>
          </a:p>
        </p:txBody>
      </p:sp>
      <p:sp>
        <p:nvSpPr>
          <p:cNvPr id="237" name="Shape 237"/>
          <p:cNvSpPr txBox="1"/>
          <p:nvPr/>
        </p:nvSpPr>
        <p:spPr>
          <a:xfrm>
            <a:off x="367553" y="1349188"/>
            <a:ext cx="8229600" cy="605118"/>
          </a:xfrm>
          <a:prstGeom prst="rect">
            <a:avLst/>
          </a:prstGeom>
          <a:noFill/>
          <a:ln>
            <a:noFill/>
          </a:ln>
        </p:spPr>
        <p:txBody>
          <a:bodyPr lIns="91425" tIns="91425" rIns="91425" bIns="91425" anchor="t" anchorCtr="0">
            <a:noAutofit/>
          </a:bodyPr>
          <a:lstStyle/>
          <a:p>
            <a:pPr marL="342900" lvl="0" indent="-139700" algn="ctr" rtl="0">
              <a:spcBef>
                <a:spcPts val="640"/>
              </a:spcBef>
              <a:buNone/>
            </a:pPr>
            <a:r>
              <a:rPr lang="en" sz="3200" dirty="0">
                <a:solidFill>
                  <a:srgbClr val="000000"/>
                </a:solidFill>
                <a:latin typeface="Calibri"/>
                <a:ea typeface="Calibri"/>
                <a:cs typeface="Calibri"/>
                <a:sym typeface="Calibri"/>
              </a:rPr>
              <a:t>Combining cloud based platforms</a:t>
            </a:r>
          </a:p>
        </p:txBody>
      </p:sp>
      <p:sp>
        <p:nvSpPr>
          <p:cNvPr id="238" name="Shape 238"/>
          <p:cNvSpPr txBox="1"/>
          <p:nvPr/>
        </p:nvSpPr>
        <p:spPr>
          <a:xfrm>
            <a:off x="850500" y="4523600"/>
            <a:ext cx="1623600" cy="385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0000"/>
                </a:solidFill>
              </a:rPr>
              <a:t>Task 2 </a:t>
            </a:r>
          </a:p>
        </p:txBody>
      </p:sp>
      <p:sp>
        <p:nvSpPr>
          <p:cNvPr id="239" name="Shape 239"/>
          <p:cNvSpPr txBox="1"/>
          <p:nvPr/>
        </p:nvSpPr>
        <p:spPr>
          <a:xfrm>
            <a:off x="850500" y="2006189"/>
            <a:ext cx="7508700" cy="2045336"/>
          </a:xfrm>
          <a:prstGeom prst="rect">
            <a:avLst/>
          </a:prstGeom>
          <a:noFill/>
          <a:ln>
            <a:noFill/>
          </a:ln>
        </p:spPr>
        <p:txBody>
          <a:bodyPr lIns="91425" tIns="91425" rIns="91425" bIns="91425" anchor="t" anchorCtr="0">
            <a:noAutofit/>
          </a:bodyPr>
          <a:lstStyle/>
          <a:p>
            <a:pPr lvl="0" rtl="0">
              <a:lnSpc>
                <a:spcPct val="200000"/>
              </a:lnSpc>
              <a:spcBef>
                <a:spcPts val="600"/>
              </a:spcBef>
              <a:buClr>
                <a:srgbClr val="000000"/>
              </a:buClr>
              <a:buSzPct val="100000"/>
            </a:pPr>
            <a:r>
              <a:rPr lang="en" sz="2400" dirty="0">
                <a:solidFill>
                  <a:srgbClr val="000000"/>
                </a:solidFill>
              </a:rPr>
              <a:t>Cloud based platforms allow sharing of information</a:t>
            </a:r>
          </a:p>
          <a:p>
            <a:pPr lvl="0" rtl="0">
              <a:lnSpc>
                <a:spcPct val="150000"/>
              </a:lnSpc>
              <a:spcBef>
                <a:spcPts val="600"/>
              </a:spcBef>
              <a:buClr>
                <a:srgbClr val="000000"/>
              </a:buClr>
              <a:buSzPct val="100000"/>
            </a:pPr>
            <a:r>
              <a:rPr lang="en" sz="2400" dirty="0">
                <a:solidFill>
                  <a:srgbClr val="000000"/>
                </a:solidFill>
              </a:rPr>
              <a:t>e.g CRM solution sharing contact information with Email platform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Shape 244" descr="Untitled design (42).png"/>
          <p:cNvPicPr preferRelativeResize="0"/>
          <p:nvPr/>
        </p:nvPicPr>
        <p:blipFill rotWithShape="1">
          <a:blip r:embed="rId3">
            <a:alphaModFix/>
          </a:blip>
          <a:srcRect l="24979" r="26221"/>
          <a:stretch/>
        </p:blipFill>
        <p:spPr>
          <a:xfrm>
            <a:off x="6691745" y="1618285"/>
            <a:ext cx="1995055" cy="2044099"/>
          </a:xfrm>
          <a:prstGeom prst="rect">
            <a:avLst/>
          </a:prstGeom>
          <a:noFill/>
          <a:ln>
            <a:noFill/>
          </a:ln>
        </p:spPr>
      </p:pic>
      <p:sp>
        <p:nvSpPr>
          <p:cNvPr id="245" name="Shape 245"/>
          <p:cNvSpPr txBox="1"/>
          <p:nvPr/>
        </p:nvSpPr>
        <p:spPr>
          <a:xfrm>
            <a:off x="457200" y="0"/>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Cost Savings?</a:t>
            </a:r>
          </a:p>
        </p:txBody>
      </p:sp>
      <p:sp>
        <p:nvSpPr>
          <p:cNvPr id="246" name="Shape 246"/>
          <p:cNvSpPr txBox="1"/>
          <p:nvPr/>
        </p:nvSpPr>
        <p:spPr>
          <a:xfrm>
            <a:off x="610349" y="1067749"/>
            <a:ext cx="6081395" cy="3804600"/>
          </a:xfrm>
          <a:prstGeom prst="rect">
            <a:avLst/>
          </a:prstGeom>
          <a:noFill/>
          <a:ln>
            <a:noFill/>
          </a:ln>
        </p:spPr>
        <p:txBody>
          <a:bodyPr lIns="91425" tIns="91425" rIns="91425" bIns="91425" anchor="t" anchorCtr="0">
            <a:noAutofit/>
          </a:bodyPr>
          <a:lstStyle/>
          <a:p>
            <a:pPr marL="457200" lvl="0" indent="-419100" rtl="0">
              <a:lnSpc>
                <a:spcPct val="150000"/>
              </a:lnSpc>
              <a:spcBef>
                <a:spcPts val="600"/>
              </a:spcBef>
              <a:buClr>
                <a:srgbClr val="000000"/>
              </a:buClr>
              <a:buSzPct val="100000"/>
            </a:pPr>
            <a:r>
              <a:rPr lang="en" sz="2600" dirty="0">
                <a:solidFill>
                  <a:srgbClr val="000000"/>
                </a:solidFill>
              </a:rPr>
              <a:t>No / nominal start up costs</a:t>
            </a:r>
          </a:p>
          <a:p>
            <a:pPr marL="457200" lvl="0" indent="-419100" rtl="0">
              <a:lnSpc>
                <a:spcPct val="150000"/>
              </a:lnSpc>
              <a:spcBef>
                <a:spcPts val="600"/>
              </a:spcBef>
              <a:buClr>
                <a:srgbClr val="000000"/>
              </a:buClr>
              <a:buSzPct val="100000"/>
            </a:pPr>
            <a:r>
              <a:rPr lang="en" sz="2600" dirty="0">
                <a:solidFill>
                  <a:srgbClr val="000000"/>
                </a:solidFill>
              </a:rPr>
              <a:t>No server to buy or maintain</a:t>
            </a:r>
          </a:p>
          <a:p>
            <a:pPr marL="457200" lvl="0" indent="-419100" rtl="0">
              <a:lnSpc>
                <a:spcPct val="150000"/>
              </a:lnSpc>
              <a:spcBef>
                <a:spcPts val="600"/>
              </a:spcBef>
              <a:buClr>
                <a:srgbClr val="000000"/>
              </a:buClr>
              <a:buSzPct val="100000"/>
            </a:pPr>
            <a:r>
              <a:rPr lang="en" sz="2600" dirty="0">
                <a:solidFill>
                  <a:srgbClr val="000000"/>
                </a:solidFill>
              </a:rPr>
              <a:t>No manual installation</a:t>
            </a:r>
          </a:p>
          <a:p>
            <a:pPr marL="457200" lvl="0" indent="-419100" rtl="0">
              <a:lnSpc>
                <a:spcPct val="150000"/>
              </a:lnSpc>
              <a:spcBef>
                <a:spcPts val="600"/>
              </a:spcBef>
              <a:buClr>
                <a:srgbClr val="000000"/>
              </a:buClr>
              <a:buSzPct val="100000"/>
            </a:pPr>
            <a:r>
              <a:rPr lang="en" sz="2600" dirty="0">
                <a:solidFill>
                  <a:srgbClr val="000000"/>
                </a:solidFill>
              </a:rPr>
              <a:t>No IT staff</a:t>
            </a:r>
          </a:p>
          <a:p>
            <a:pPr marL="457200" lvl="0" indent="-419100" rtl="0">
              <a:lnSpc>
                <a:spcPct val="150000"/>
              </a:lnSpc>
              <a:spcBef>
                <a:spcPts val="600"/>
              </a:spcBef>
              <a:buClr>
                <a:srgbClr val="000000"/>
              </a:buClr>
              <a:buSzPct val="100000"/>
            </a:pPr>
            <a:r>
              <a:rPr lang="en" sz="2600" dirty="0">
                <a:solidFill>
                  <a:srgbClr val="000000"/>
                </a:solidFill>
              </a:rPr>
              <a:t>No maintenance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253" name="Shape 253"/>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254" name="Shape 254"/>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255" name="Shape 255"/>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256" name="Shape 256"/>
          <p:cNvSpPr/>
          <p:nvPr/>
        </p:nvSpPr>
        <p:spPr>
          <a:xfrm>
            <a:off x="0" y="486025"/>
            <a:ext cx="4975200" cy="30846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SzPct val="25000"/>
              <a:buNone/>
            </a:pPr>
            <a:endParaRPr lang="en" sz="4800" dirty="0">
              <a:solidFill>
                <a:srgbClr val="FFFFFF"/>
              </a:solidFill>
            </a:endParaRPr>
          </a:p>
        </p:txBody>
      </p:sp>
      <p:sp>
        <p:nvSpPr>
          <p:cNvPr id="257" name="Shape 257"/>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258" name="Shape 258"/>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259" name="Shape 259"/>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2" name="TextBox 1"/>
          <p:cNvSpPr txBox="1"/>
          <p:nvPr/>
        </p:nvSpPr>
        <p:spPr>
          <a:xfrm>
            <a:off x="415636" y="1560945"/>
            <a:ext cx="3870037" cy="738664"/>
          </a:xfrm>
          <a:prstGeom prst="rect">
            <a:avLst/>
          </a:prstGeom>
          <a:noFill/>
        </p:spPr>
        <p:txBody>
          <a:bodyPr wrap="square" rtlCol="0">
            <a:spAutoFit/>
          </a:bodyPr>
          <a:lstStyle/>
          <a:p>
            <a:pPr lvl="0">
              <a:buSzPct val="25000"/>
            </a:pPr>
            <a:r>
              <a:rPr lang="en" sz="4200" dirty="0">
                <a:solidFill>
                  <a:srgbClr val="FFFFFF"/>
                </a:solidFill>
                <a:latin typeface="Calibri" panose="020F0502020204030204" pitchFamily="34" charset="0"/>
              </a:rPr>
              <a:t>Scalability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p:nvPr/>
        </p:nvSpPr>
        <p:spPr>
          <a:xfrm>
            <a:off x="457200" y="145336"/>
            <a:ext cx="8229600" cy="7362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Scalability</a:t>
            </a:r>
          </a:p>
        </p:txBody>
      </p:sp>
      <p:sp>
        <p:nvSpPr>
          <p:cNvPr id="265" name="Shape 265"/>
          <p:cNvSpPr txBox="1"/>
          <p:nvPr/>
        </p:nvSpPr>
        <p:spPr>
          <a:xfrm>
            <a:off x="1242150" y="848674"/>
            <a:ext cx="6659700" cy="624300"/>
          </a:xfrm>
          <a:prstGeom prst="rect">
            <a:avLst/>
          </a:prstGeom>
          <a:noFill/>
          <a:ln>
            <a:noFill/>
          </a:ln>
        </p:spPr>
        <p:txBody>
          <a:bodyPr lIns="91425" tIns="91425" rIns="91425" bIns="91425" anchor="t" anchorCtr="0">
            <a:noAutofit/>
          </a:bodyPr>
          <a:lstStyle/>
          <a:p>
            <a:pPr marL="342900" lvl="0" indent="-139700" algn="ctr" rtl="0">
              <a:spcBef>
                <a:spcPts val="640"/>
              </a:spcBef>
              <a:buNone/>
            </a:pPr>
            <a:r>
              <a:rPr lang="en" sz="3200" dirty="0">
                <a:solidFill>
                  <a:srgbClr val="000000"/>
                </a:solidFill>
                <a:latin typeface="Calibri"/>
                <a:ea typeface="Calibri"/>
                <a:cs typeface="Calibri"/>
                <a:sym typeface="Calibri"/>
              </a:rPr>
              <a:t>Services that grow as you grow</a:t>
            </a:r>
          </a:p>
        </p:txBody>
      </p:sp>
      <p:sp>
        <p:nvSpPr>
          <p:cNvPr id="266" name="Shape 266"/>
          <p:cNvSpPr txBox="1"/>
          <p:nvPr/>
        </p:nvSpPr>
        <p:spPr>
          <a:xfrm>
            <a:off x="216750" y="1376531"/>
            <a:ext cx="8710500" cy="3339900"/>
          </a:xfrm>
          <a:prstGeom prst="rect">
            <a:avLst/>
          </a:prstGeom>
          <a:noFill/>
          <a:ln>
            <a:noFill/>
          </a:ln>
        </p:spPr>
        <p:txBody>
          <a:bodyPr lIns="91425" tIns="91425" rIns="91425" bIns="91425" anchor="t" anchorCtr="0">
            <a:noAutofit/>
          </a:bodyPr>
          <a:lstStyle/>
          <a:p>
            <a:pPr marL="457200" lvl="0" indent="-3810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Infinitely scalable (up or down)</a:t>
            </a:r>
          </a:p>
          <a:p>
            <a:pPr marL="457200" lvl="0" indent="-3810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Changing requirements</a:t>
            </a:r>
          </a:p>
          <a:p>
            <a:pPr marL="457200" lvl="0" indent="-3810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Usage based pricing</a:t>
            </a:r>
          </a:p>
          <a:p>
            <a:pPr marL="457200" lvl="0" indent="-3810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Cost transparency</a:t>
            </a:r>
          </a:p>
          <a:p>
            <a:pPr marL="457200" lvl="0" indent="-3810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High performance resources, no upfront investment</a:t>
            </a:r>
          </a:p>
          <a:p>
            <a:pPr marL="457200" lvl="0" indent="-3810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Long term shrinkage of cost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p:nvPr/>
        </p:nvSpPr>
        <p:spPr>
          <a:xfrm>
            <a:off x="457200" y="274647"/>
            <a:ext cx="8229600" cy="9018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Cutting edge</a:t>
            </a:r>
          </a:p>
        </p:txBody>
      </p:sp>
      <p:sp>
        <p:nvSpPr>
          <p:cNvPr id="272" name="Shape 272"/>
          <p:cNvSpPr txBox="1"/>
          <p:nvPr/>
        </p:nvSpPr>
        <p:spPr>
          <a:xfrm>
            <a:off x="217055" y="1176447"/>
            <a:ext cx="8229600" cy="3570600"/>
          </a:xfrm>
          <a:prstGeom prst="rect">
            <a:avLst/>
          </a:prstGeom>
          <a:noFill/>
          <a:ln>
            <a:noFill/>
          </a:ln>
        </p:spPr>
        <p:txBody>
          <a:bodyPr lIns="91425" tIns="91425" rIns="91425" bIns="91425" anchor="t" anchorCtr="0">
            <a:noAutofit/>
          </a:bodyPr>
          <a:lstStyle/>
          <a:p>
            <a:pPr marL="342900" lvl="0" indent="-139700" algn="ctr" rtl="0">
              <a:spcBef>
                <a:spcPts val="640"/>
              </a:spcBef>
              <a:buNone/>
            </a:pPr>
            <a:r>
              <a:rPr lang="en" sz="3200" dirty="0">
                <a:solidFill>
                  <a:srgbClr val="000000"/>
                </a:solidFill>
                <a:latin typeface="Calibri"/>
                <a:ea typeface="Calibri"/>
                <a:cs typeface="Calibri"/>
                <a:sym typeface="Calibri"/>
              </a:rPr>
              <a:t>Software update? Refresh your browser!</a:t>
            </a:r>
          </a:p>
        </p:txBody>
      </p:sp>
      <p:sp>
        <p:nvSpPr>
          <p:cNvPr id="273" name="Shape 273"/>
          <p:cNvSpPr txBox="1"/>
          <p:nvPr/>
        </p:nvSpPr>
        <p:spPr>
          <a:xfrm>
            <a:off x="902700" y="1820649"/>
            <a:ext cx="7338600" cy="2926398"/>
          </a:xfrm>
          <a:prstGeom prst="rect">
            <a:avLst/>
          </a:prstGeom>
          <a:noFill/>
          <a:ln>
            <a:noFill/>
          </a:ln>
        </p:spPr>
        <p:txBody>
          <a:bodyPr lIns="91425" tIns="91425" rIns="91425" bIns="91425" anchor="t" anchorCtr="0">
            <a:noAutofit/>
          </a:bodyPr>
          <a:lstStyle/>
          <a:p>
            <a:pPr marL="457200" lvl="0" indent="-3810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Cutting edge</a:t>
            </a:r>
          </a:p>
          <a:p>
            <a:pPr marL="457200" lvl="0" indent="-3810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No manual updates</a:t>
            </a:r>
          </a:p>
          <a:p>
            <a:pPr marL="457200" lvl="0" indent="-3810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Competitive industry</a:t>
            </a:r>
          </a:p>
          <a:p>
            <a:pPr marL="457200" lvl="0" indent="-3810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Fast moving technology</a:t>
            </a:r>
          </a:p>
          <a:p>
            <a:pPr marL="457200" lvl="0" indent="-3810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Pushing boundaries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p:nvPr/>
        </p:nvSpPr>
        <p:spPr>
          <a:xfrm>
            <a:off x="457200" y="274637"/>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200" dirty="0">
                <a:solidFill>
                  <a:srgbClr val="000000"/>
                </a:solidFill>
                <a:latin typeface="Calibri"/>
                <a:ea typeface="Calibri"/>
                <a:cs typeface="Calibri"/>
                <a:sym typeface="Calibri"/>
              </a:rPr>
              <a:t>Alternatives to public cloud storage</a:t>
            </a:r>
          </a:p>
        </p:txBody>
      </p:sp>
      <p:sp>
        <p:nvSpPr>
          <p:cNvPr id="279" name="Shape 279"/>
          <p:cNvSpPr txBox="1"/>
          <p:nvPr/>
        </p:nvSpPr>
        <p:spPr>
          <a:xfrm>
            <a:off x="586509" y="1417637"/>
            <a:ext cx="8229600" cy="3107100"/>
          </a:xfrm>
          <a:prstGeom prst="rect">
            <a:avLst/>
          </a:prstGeom>
          <a:noFill/>
          <a:ln>
            <a:noFill/>
          </a:ln>
        </p:spPr>
        <p:txBody>
          <a:bodyPr lIns="91425" tIns="91425" rIns="91425" bIns="91425" anchor="t" anchorCtr="0">
            <a:noAutofit/>
          </a:bodyPr>
          <a:lstStyle/>
          <a:p>
            <a:pPr marL="457200" lvl="0" indent="-431800" rtl="0">
              <a:spcBef>
                <a:spcPts val="640"/>
              </a:spcBef>
              <a:buClr>
                <a:srgbClr val="000000"/>
              </a:buClr>
              <a:buSzPct val="100000"/>
              <a:buChar char="•"/>
            </a:pPr>
            <a:r>
              <a:rPr lang="en" sz="3200" dirty="0">
                <a:solidFill>
                  <a:srgbClr val="000000"/>
                </a:solidFill>
                <a:latin typeface="Calibri"/>
                <a:ea typeface="Calibri"/>
                <a:cs typeface="Calibri"/>
                <a:sym typeface="Calibri"/>
              </a:rPr>
              <a:t>External hard drive</a:t>
            </a:r>
            <a:br>
              <a:rPr lang="en" sz="3200" dirty="0">
                <a:solidFill>
                  <a:srgbClr val="000000"/>
                </a:solidFill>
                <a:latin typeface="Calibri"/>
                <a:ea typeface="Calibri"/>
                <a:cs typeface="Calibri"/>
                <a:sym typeface="Calibri"/>
              </a:rPr>
            </a:br>
            <a:endParaRPr lang="en" sz="3200" dirty="0">
              <a:solidFill>
                <a:srgbClr val="000000"/>
              </a:solidFill>
              <a:latin typeface="Calibri"/>
              <a:ea typeface="Calibri"/>
              <a:cs typeface="Calibri"/>
              <a:sym typeface="Calibri"/>
            </a:endParaRPr>
          </a:p>
          <a:p>
            <a:pPr marL="457200" lvl="0" indent="-431800" rtl="0">
              <a:spcBef>
                <a:spcPts val="640"/>
              </a:spcBef>
              <a:buClr>
                <a:srgbClr val="000000"/>
              </a:buClr>
              <a:buSzPct val="100000"/>
              <a:buChar char="•"/>
            </a:pPr>
            <a:r>
              <a:rPr lang="en" sz="3200" dirty="0">
                <a:solidFill>
                  <a:srgbClr val="000000"/>
                </a:solidFill>
                <a:latin typeface="Calibri"/>
                <a:ea typeface="Calibri"/>
                <a:cs typeface="Calibri"/>
                <a:sym typeface="Calibri"/>
              </a:rPr>
              <a:t>Private Cloud</a:t>
            </a:r>
            <a:br>
              <a:rPr lang="en" sz="3200" dirty="0">
                <a:solidFill>
                  <a:srgbClr val="000000"/>
                </a:solidFill>
                <a:latin typeface="Calibri"/>
                <a:ea typeface="Calibri"/>
                <a:cs typeface="Calibri"/>
                <a:sym typeface="Calibri"/>
              </a:rPr>
            </a:br>
            <a:endParaRPr lang="en" sz="3200" dirty="0">
              <a:solidFill>
                <a:srgbClr val="000000"/>
              </a:solidFill>
              <a:latin typeface="Calibri"/>
              <a:ea typeface="Calibri"/>
              <a:cs typeface="Calibri"/>
              <a:sym typeface="Calibri"/>
            </a:endParaRPr>
          </a:p>
          <a:p>
            <a:pPr marL="457200" lvl="0" indent="-431800" rtl="0">
              <a:spcBef>
                <a:spcPts val="640"/>
              </a:spcBef>
              <a:buClr>
                <a:srgbClr val="000000"/>
              </a:buClr>
              <a:buSzPct val="100000"/>
              <a:buChar char="•"/>
            </a:pPr>
            <a:r>
              <a:rPr lang="en" sz="3200" dirty="0">
                <a:solidFill>
                  <a:srgbClr val="000000"/>
                </a:solidFill>
                <a:latin typeface="Calibri"/>
                <a:ea typeface="Calibri"/>
                <a:cs typeface="Calibri"/>
                <a:sym typeface="Calibri"/>
              </a:rPr>
              <a:t>Virtual Private Networks (VPN)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p:nvPr/>
        </p:nvSpPr>
        <p:spPr>
          <a:xfrm>
            <a:off x="457200" y="274637"/>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What is ERP?</a:t>
            </a:r>
          </a:p>
        </p:txBody>
      </p:sp>
      <p:sp>
        <p:nvSpPr>
          <p:cNvPr id="285" name="Shape 285"/>
          <p:cNvSpPr txBox="1"/>
          <p:nvPr/>
        </p:nvSpPr>
        <p:spPr>
          <a:xfrm>
            <a:off x="457200" y="1600200"/>
            <a:ext cx="8229600" cy="3067500"/>
          </a:xfrm>
          <a:prstGeom prst="rect">
            <a:avLst/>
          </a:prstGeom>
          <a:noFill/>
          <a:ln>
            <a:noFill/>
          </a:ln>
        </p:spPr>
        <p:txBody>
          <a:bodyPr lIns="91425" tIns="91425" rIns="91425" bIns="91425" anchor="t" anchorCtr="0">
            <a:noAutofit/>
          </a:bodyPr>
          <a:lstStyle/>
          <a:p>
            <a:pPr marL="203200" lvl="0" indent="0" rtl="0">
              <a:spcBef>
                <a:spcPts val="640"/>
              </a:spcBef>
              <a:buNone/>
            </a:pPr>
            <a:r>
              <a:rPr lang="en" sz="2800" dirty="0">
                <a:solidFill>
                  <a:srgbClr val="000000"/>
                </a:solidFill>
                <a:latin typeface="Calibri"/>
                <a:ea typeface="Calibri"/>
                <a:cs typeface="Calibri"/>
                <a:sym typeface="Calibri"/>
              </a:rPr>
              <a:t>“Enterprise resource planning, or ERP, is software that allows a business to use a system of integrated applications to manage, and automate, many back office functions related to technology, services and human resources.”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p:nvPr/>
        </p:nvSpPr>
        <p:spPr>
          <a:xfrm>
            <a:off x="540327" y="657364"/>
            <a:ext cx="8229600" cy="8574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What does the future look like?</a:t>
            </a:r>
          </a:p>
        </p:txBody>
      </p:sp>
      <p:pic>
        <p:nvPicPr>
          <p:cNvPr id="291" name="Shape 291" descr="website to CRM.png"/>
          <p:cNvPicPr preferRelativeResize="0"/>
          <p:nvPr/>
        </p:nvPicPr>
        <p:blipFill rotWithShape="1">
          <a:blip r:embed="rId3">
            <a:alphaModFix/>
          </a:blip>
          <a:srcRect t="32144" b="17216"/>
          <a:stretch/>
        </p:blipFill>
        <p:spPr>
          <a:xfrm>
            <a:off x="1545936" y="1514764"/>
            <a:ext cx="5738091" cy="26046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152" name="Shape 152"/>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153" name="Shape 153"/>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154" name="Shape 154"/>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155" name="Shape 155"/>
          <p:cNvSpPr/>
          <p:nvPr/>
        </p:nvSpPr>
        <p:spPr>
          <a:xfrm>
            <a:off x="0" y="486025"/>
            <a:ext cx="9830400" cy="44694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lvl="0" rtl="0">
              <a:spcBef>
                <a:spcPts val="0"/>
              </a:spcBef>
              <a:buNone/>
            </a:pPr>
            <a:endParaRPr sz="3200" b="1" dirty="0">
              <a:solidFill>
                <a:schemeClr val="lt1"/>
              </a:solidFill>
              <a:latin typeface="Calibri"/>
              <a:ea typeface="Calibri"/>
              <a:cs typeface="Calibri"/>
              <a:sym typeface="Calibri"/>
            </a:endParaRPr>
          </a:p>
        </p:txBody>
      </p:sp>
      <p:sp>
        <p:nvSpPr>
          <p:cNvPr id="156" name="Shape 156"/>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157" name="Shape 157"/>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158" name="Shape 158"/>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2" name="TextBox 1"/>
          <p:cNvSpPr txBox="1"/>
          <p:nvPr/>
        </p:nvSpPr>
        <p:spPr>
          <a:xfrm>
            <a:off x="376518" y="1120588"/>
            <a:ext cx="6149788" cy="3754874"/>
          </a:xfrm>
          <a:prstGeom prst="rect">
            <a:avLst/>
          </a:prstGeom>
          <a:noFill/>
        </p:spPr>
        <p:txBody>
          <a:bodyPr wrap="square" rtlCol="0">
            <a:spAutoFit/>
          </a:bodyPr>
          <a:lstStyle/>
          <a:p>
            <a:pPr lvl="0">
              <a:buSzPct val="25000"/>
            </a:pPr>
            <a:r>
              <a:rPr lang="en-GB" sz="3200" b="1" dirty="0">
                <a:solidFill>
                  <a:schemeClr val="lt1"/>
                </a:solidFill>
                <a:latin typeface="Calibri"/>
                <a:ea typeface="Calibri"/>
                <a:cs typeface="Calibri"/>
                <a:sym typeface="Calibri"/>
              </a:rPr>
              <a:t>Joanna Wake</a:t>
            </a:r>
          </a:p>
          <a:p>
            <a:pPr lvl="0"/>
            <a:endParaRPr lang="en-GB" sz="3200" b="1" dirty="0">
              <a:solidFill>
                <a:schemeClr val="lt1"/>
              </a:solidFill>
              <a:latin typeface="Calibri"/>
              <a:ea typeface="Calibri"/>
              <a:cs typeface="Calibri"/>
              <a:sym typeface="Calibri"/>
            </a:endParaRPr>
          </a:p>
          <a:p>
            <a:pPr lvl="0">
              <a:buSzPct val="25000"/>
            </a:pPr>
            <a:r>
              <a:rPr lang="en-GB" sz="3200" b="1" dirty="0" err="1">
                <a:solidFill>
                  <a:schemeClr val="lt1"/>
                </a:solidFill>
                <a:latin typeface="Calibri"/>
                <a:ea typeface="Calibri"/>
                <a:cs typeface="Calibri"/>
                <a:sym typeface="Calibri"/>
              </a:rPr>
              <a:t>Wifi</a:t>
            </a:r>
            <a:endParaRPr lang="en-GB" sz="3200" b="1" dirty="0">
              <a:solidFill>
                <a:schemeClr val="lt1"/>
              </a:solidFill>
              <a:latin typeface="Calibri"/>
              <a:ea typeface="Calibri"/>
              <a:cs typeface="Calibri"/>
              <a:sym typeface="Calibri"/>
            </a:endParaRPr>
          </a:p>
          <a:p>
            <a:pPr lvl="0"/>
            <a:endParaRPr lang="en-GB" sz="3200" b="1" dirty="0">
              <a:solidFill>
                <a:schemeClr val="lt1"/>
              </a:solidFill>
              <a:latin typeface="Calibri"/>
              <a:ea typeface="Calibri"/>
              <a:cs typeface="Calibri"/>
              <a:sym typeface="Calibri"/>
            </a:endParaRPr>
          </a:p>
          <a:p>
            <a:pPr lvl="0">
              <a:buSzPct val="25000"/>
            </a:pPr>
            <a:r>
              <a:rPr lang="en-GB" sz="3200" b="1" dirty="0">
                <a:solidFill>
                  <a:schemeClr val="lt1"/>
                </a:solidFill>
                <a:latin typeface="Calibri"/>
                <a:ea typeface="Calibri"/>
                <a:cs typeface="Calibri"/>
                <a:sym typeface="Calibri"/>
              </a:rPr>
              <a:t>Toilets</a:t>
            </a:r>
          </a:p>
          <a:p>
            <a:pPr lvl="0"/>
            <a:endParaRPr lang="en-GB" sz="3200" b="1" dirty="0">
              <a:solidFill>
                <a:schemeClr val="lt1"/>
              </a:solidFill>
              <a:latin typeface="Calibri"/>
              <a:ea typeface="Calibri"/>
              <a:cs typeface="Calibri"/>
              <a:sym typeface="Calibri"/>
            </a:endParaRPr>
          </a:p>
          <a:p>
            <a:pPr lvl="0">
              <a:buClr>
                <a:schemeClr val="lt1"/>
              </a:buClr>
              <a:buSzPct val="25000"/>
            </a:pPr>
            <a:r>
              <a:rPr lang="en-GB" sz="3200" b="1" dirty="0">
                <a:solidFill>
                  <a:schemeClr val="lt1"/>
                </a:solidFill>
                <a:latin typeface="Calibri"/>
                <a:ea typeface="Calibri"/>
                <a:cs typeface="Calibri"/>
                <a:sym typeface="Calibri"/>
              </a:rPr>
              <a:t>Fire alarm </a:t>
            </a:r>
          </a:p>
          <a:p>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298" name="Shape 29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299" name="Shape 299"/>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300" name="Shape 300"/>
          <p:cNvSpPr/>
          <p:nvPr/>
        </p:nvSpPr>
        <p:spPr>
          <a:xfrm>
            <a:off x="0" y="902350"/>
            <a:ext cx="4975200" cy="30846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SzPct val="25000"/>
              <a:buNone/>
            </a:pPr>
            <a:r>
              <a:rPr lang="en" sz="2400" dirty="0"/>
              <a:t> </a:t>
            </a:r>
          </a:p>
        </p:txBody>
      </p:sp>
      <p:sp>
        <p:nvSpPr>
          <p:cNvPr id="301" name="Shape 301"/>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302" name="Shape 302"/>
          <p:cNvPicPr preferRelativeResize="0"/>
          <p:nvPr/>
        </p:nvPicPr>
        <p:blipFill rotWithShape="1">
          <a:blip r:embed="rId4">
            <a:alphaModFix/>
          </a:blip>
          <a:srcRect/>
          <a:stretch/>
        </p:blipFill>
        <p:spPr>
          <a:xfrm>
            <a:off x="6891336" y="5953125"/>
            <a:ext cx="1200300" cy="720600"/>
          </a:xfrm>
          <a:prstGeom prst="rect">
            <a:avLst/>
          </a:prstGeom>
          <a:noFill/>
          <a:ln>
            <a:noFill/>
          </a:ln>
        </p:spPr>
      </p:pic>
      <p:pic>
        <p:nvPicPr>
          <p:cNvPr id="303" name="Shape 303"/>
          <p:cNvPicPr preferRelativeResize="0"/>
          <p:nvPr/>
        </p:nvPicPr>
        <p:blipFill rotWithShape="1">
          <a:blip r:embed="rId5">
            <a:alphaModFix/>
          </a:blip>
          <a:srcRect/>
          <a:stretch/>
        </p:blipFill>
        <p:spPr>
          <a:xfrm>
            <a:off x="1011237" y="5953125"/>
            <a:ext cx="1127100" cy="720600"/>
          </a:xfrm>
          <a:prstGeom prst="rect">
            <a:avLst/>
          </a:prstGeom>
          <a:noFill/>
          <a:ln>
            <a:noFill/>
          </a:ln>
        </p:spPr>
      </p:pic>
      <p:sp>
        <p:nvSpPr>
          <p:cNvPr id="2" name="TextBox 1"/>
          <p:cNvSpPr txBox="1"/>
          <p:nvPr/>
        </p:nvSpPr>
        <p:spPr>
          <a:xfrm>
            <a:off x="355719" y="2028025"/>
            <a:ext cx="3565236" cy="738664"/>
          </a:xfrm>
          <a:prstGeom prst="rect">
            <a:avLst/>
          </a:prstGeom>
          <a:noFill/>
        </p:spPr>
        <p:txBody>
          <a:bodyPr wrap="square" rtlCol="0">
            <a:spAutoFit/>
          </a:bodyPr>
          <a:lstStyle/>
          <a:p>
            <a:r>
              <a:rPr lang="en" sz="4200" dirty="0">
                <a:solidFill>
                  <a:srgbClr val="FFFFFF"/>
                </a:solidFill>
                <a:latin typeface="Calibri" panose="020F0502020204030204" pitchFamily="34" charset="0"/>
              </a:rPr>
              <a:t>Security</a:t>
            </a:r>
            <a:endParaRPr lang="en-GB" sz="4200" dirty="0">
              <a:latin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311700" y="315716"/>
            <a:ext cx="8520600" cy="572700"/>
          </a:xfrm>
          <a:prstGeom prst="rect">
            <a:avLst/>
          </a:prstGeom>
        </p:spPr>
        <p:txBody>
          <a:bodyPr lIns="91425" tIns="91425" rIns="91425" bIns="91425" anchor="t" anchorCtr="0">
            <a:noAutofit/>
          </a:bodyPr>
          <a:lstStyle/>
          <a:p>
            <a:pPr lvl="0" algn="ctr">
              <a:spcBef>
                <a:spcPts val="0"/>
              </a:spcBef>
              <a:buNone/>
            </a:pPr>
            <a:r>
              <a:rPr lang="en" sz="4800" dirty="0">
                <a:latin typeface="Calibri" panose="020F0502020204030204" pitchFamily="34" charset="0"/>
              </a:rPr>
              <a:t>Security</a:t>
            </a:r>
            <a:r>
              <a:rPr lang="en" dirty="0"/>
              <a:t> </a:t>
            </a:r>
          </a:p>
        </p:txBody>
      </p:sp>
      <p:sp>
        <p:nvSpPr>
          <p:cNvPr id="309" name="Shape 309"/>
          <p:cNvSpPr txBox="1">
            <a:spLocks noGrp="1"/>
          </p:cNvSpPr>
          <p:nvPr>
            <p:ph type="body" idx="1"/>
          </p:nvPr>
        </p:nvSpPr>
        <p:spPr>
          <a:xfrm>
            <a:off x="311700" y="1152475"/>
            <a:ext cx="8520600" cy="2902289"/>
          </a:xfrm>
          <a:prstGeom prst="rect">
            <a:avLst/>
          </a:prstGeom>
        </p:spPr>
        <p:txBody>
          <a:bodyPr lIns="91425" tIns="91425" rIns="91425" bIns="91425" anchor="t" anchorCtr="0">
            <a:noAutofit/>
          </a:bodyPr>
          <a:lstStyle/>
          <a:p>
            <a:pPr marL="533400" lvl="0" indent="-457200" rtl="0">
              <a:lnSpc>
                <a:spcPct val="200000"/>
              </a:lnSpc>
              <a:spcBef>
                <a:spcPts val="0"/>
              </a:spcBef>
              <a:spcAft>
                <a:spcPts val="0"/>
              </a:spcAft>
              <a:buClr>
                <a:srgbClr val="000000"/>
              </a:buClr>
              <a:buSzPct val="100000"/>
              <a:buFont typeface="Arial" panose="020B0604020202020204" pitchFamily="34" charset="0"/>
              <a:buChar char="•"/>
            </a:pPr>
            <a:r>
              <a:rPr lang="en" sz="2800" dirty="0">
                <a:solidFill>
                  <a:srgbClr val="000000"/>
                </a:solidFill>
                <a:latin typeface="Calibri" panose="020F0502020204030204" pitchFamily="34" charset="0"/>
              </a:rPr>
              <a:t>https:// - secure connection</a:t>
            </a:r>
          </a:p>
          <a:p>
            <a:pPr marL="533400" lvl="0" indent="-457200" rtl="0">
              <a:lnSpc>
                <a:spcPct val="150000"/>
              </a:lnSpc>
              <a:spcBef>
                <a:spcPts val="0"/>
              </a:spcBef>
              <a:spcAft>
                <a:spcPts val="0"/>
              </a:spcAft>
              <a:buClr>
                <a:srgbClr val="000000"/>
              </a:buClr>
              <a:buSzPct val="100000"/>
              <a:buFont typeface="Arial" panose="020B0604020202020204" pitchFamily="34" charset="0"/>
              <a:buChar char="•"/>
            </a:pPr>
            <a:r>
              <a:rPr lang="en" sz="2800" dirty="0">
                <a:solidFill>
                  <a:srgbClr val="000000"/>
                </a:solidFill>
                <a:latin typeface="Calibri" panose="020F0502020204030204" pitchFamily="34" charset="0"/>
              </a:rPr>
              <a:t>Secure connections used for websites exchanging sensitive data</a:t>
            </a:r>
          </a:p>
          <a:p>
            <a:pPr marL="533400" lvl="0" indent="-457200" rtl="0">
              <a:lnSpc>
                <a:spcPct val="200000"/>
              </a:lnSpc>
              <a:spcBef>
                <a:spcPts val="0"/>
              </a:spcBef>
              <a:spcAft>
                <a:spcPts val="0"/>
              </a:spcAft>
              <a:buClr>
                <a:srgbClr val="000000"/>
              </a:buClr>
              <a:buSzPct val="100000"/>
              <a:buFont typeface="Arial" panose="020B0604020202020204" pitchFamily="34" charset="0"/>
              <a:buChar char="•"/>
            </a:pPr>
            <a:r>
              <a:rPr lang="en" sz="2800" dirty="0">
                <a:solidFill>
                  <a:srgbClr val="000000"/>
                </a:solidFill>
                <a:latin typeface="Calibri" panose="020F0502020204030204" pitchFamily="34" charset="0"/>
              </a:rPr>
              <a:t>Strong passwords </a:t>
            </a:r>
          </a:p>
          <a:p>
            <a:pPr lvl="0">
              <a:spcBef>
                <a:spcPts val="0"/>
              </a:spcBef>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p:nvPr/>
        </p:nvSpPr>
        <p:spPr>
          <a:xfrm>
            <a:off x="556548" y="-5604"/>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2-Step Verification</a:t>
            </a:r>
          </a:p>
        </p:txBody>
      </p:sp>
      <p:sp>
        <p:nvSpPr>
          <p:cNvPr id="315" name="Shape 315"/>
          <p:cNvSpPr txBox="1"/>
          <p:nvPr/>
        </p:nvSpPr>
        <p:spPr>
          <a:xfrm>
            <a:off x="254533" y="918500"/>
            <a:ext cx="8229600" cy="710248"/>
          </a:xfrm>
          <a:prstGeom prst="rect">
            <a:avLst/>
          </a:prstGeom>
          <a:noFill/>
          <a:ln>
            <a:noFill/>
          </a:ln>
        </p:spPr>
        <p:txBody>
          <a:bodyPr lIns="91425" tIns="91425" rIns="91425" bIns="91425" anchor="t" anchorCtr="0">
            <a:noAutofit/>
          </a:bodyPr>
          <a:lstStyle/>
          <a:p>
            <a:pPr marL="342900" lvl="0" indent="-139700" algn="ctr" rtl="0">
              <a:spcBef>
                <a:spcPts val="640"/>
              </a:spcBef>
              <a:buNone/>
            </a:pPr>
            <a:r>
              <a:rPr lang="en" sz="3200" dirty="0">
                <a:solidFill>
                  <a:srgbClr val="000000"/>
                </a:solidFill>
                <a:latin typeface="Calibri"/>
                <a:ea typeface="Calibri"/>
                <a:cs typeface="Calibri"/>
                <a:sym typeface="Calibri"/>
              </a:rPr>
              <a:t>Secure login</a:t>
            </a:r>
          </a:p>
        </p:txBody>
      </p:sp>
      <p:sp>
        <p:nvSpPr>
          <p:cNvPr id="316" name="Shape 316"/>
          <p:cNvSpPr txBox="1"/>
          <p:nvPr/>
        </p:nvSpPr>
        <p:spPr>
          <a:xfrm>
            <a:off x="798733" y="1460257"/>
            <a:ext cx="7685400" cy="1659739"/>
          </a:xfrm>
          <a:prstGeom prst="rect">
            <a:avLst/>
          </a:prstGeom>
          <a:noFill/>
          <a:ln>
            <a:noFill/>
          </a:ln>
        </p:spPr>
        <p:txBody>
          <a:bodyPr lIns="91425" tIns="91425" rIns="91425" bIns="91425" anchor="t" anchorCtr="0">
            <a:noAutofit/>
          </a:bodyPr>
          <a:lstStyle/>
          <a:p>
            <a:pPr marL="457200" lvl="0" indent="-3810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Used by most cloud based applications</a:t>
            </a:r>
          </a:p>
          <a:p>
            <a:pPr marL="457200" lvl="0" indent="-3810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2 steps - username and password then using another device</a:t>
            </a:r>
          </a:p>
        </p:txBody>
      </p:sp>
      <p:pic>
        <p:nvPicPr>
          <p:cNvPr id="317" name="Shape 317" descr="IMG_20150819_142208.jpg"/>
          <p:cNvPicPr preferRelativeResize="0"/>
          <p:nvPr/>
        </p:nvPicPr>
        <p:blipFill>
          <a:blip r:embed="rId3">
            <a:alphaModFix/>
          </a:blip>
          <a:stretch>
            <a:fillRect/>
          </a:stretch>
        </p:blipFill>
        <p:spPr>
          <a:xfrm>
            <a:off x="4978400" y="3175565"/>
            <a:ext cx="2634730" cy="1987828"/>
          </a:xfrm>
          <a:prstGeom prst="rect">
            <a:avLst/>
          </a:prstGeom>
          <a:noFill/>
          <a:ln>
            <a:noFill/>
          </a:ln>
        </p:spPr>
      </p:pic>
      <p:pic>
        <p:nvPicPr>
          <p:cNvPr id="318" name="Shape 318" descr="2-Step-Verification-animation.gif"/>
          <p:cNvPicPr preferRelativeResize="0"/>
          <p:nvPr/>
        </p:nvPicPr>
        <p:blipFill>
          <a:blip r:embed="rId4">
            <a:alphaModFix/>
          </a:blip>
          <a:stretch>
            <a:fillRect/>
          </a:stretch>
        </p:blipFill>
        <p:spPr>
          <a:xfrm>
            <a:off x="969818" y="3195459"/>
            <a:ext cx="3489568" cy="1948041"/>
          </a:xfrm>
          <a:prstGeom prst="rect">
            <a:avLst/>
          </a:prstGeom>
          <a:noFill/>
          <a:ln>
            <a:noFill/>
          </a:ln>
        </p:spPr>
      </p:pic>
      <p:sp>
        <p:nvSpPr>
          <p:cNvPr id="319" name="Shape 319"/>
          <p:cNvSpPr txBox="1"/>
          <p:nvPr/>
        </p:nvSpPr>
        <p:spPr>
          <a:xfrm>
            <a:off x="254533" y="6056534"/>
            <a:ext cx="548700" cy="525000"/>
          </a:xfrm>
          <a:prstGeom prst="rect">
            <a:avLst/>
          </a:prstGeom>
          <a:noFill/>
          <a:ln>
            <a:noFill/>
          </a:ln>
        </p:spPr>
        <p:txBody>
          <a:bodyPr lIns="91425" tIns="45700" rIns="91425" bIns="45700" anchor="ctr" anchorCtr="0">
            <a:noAutofit/>
          </a:bodyPr>
          <a:lstStyle/>
          <a:p>
            <a:pPr lvl="0" algn="r" rtl="0">
              <a:spcBef>
                <a:spcPts val="0"/>
              </a:spcBef>
              <a:buNone/>
            </a:pPr>
            <a:fld id="{00000000-1234-1234-1234-123412341234}" type="slidenum">
              <a:rPr lang="en" sz="1300">
                <a:solidFill>
                  <a:srgbClr val="000000"/>
                </a:solidFill>
                <a:latin typeface="Calibri"/>
                <a:ea typeface="Calibri"/>
                <a:cs typeface="Calibri"/>
                <a:sym typeface="Calibri"/>
              </a:rPr>
              <a:t>22</a:t>
            </a:fld>
            <a:endParaRPr lang="en" sz="1300">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p:nvPr/>
        </p:nvSpPr>
        <p:spPr>
          <a:xfrm>
            <a:off x="437375" y="403693"/>
            <a:ext cx="8229600" cy="8925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Are you protecting yourself?</a:t>
            </a:r>
          </a:p>
        </p:txBody>
      </p:sp>
      <p:sp>
        <p:nvSpPr>
          <p:cNvPr id="325" name="Shape 325"/>
          <p:cNvSpPr txBox="1"/>
          <p:nvPr/>
        </p:nvSpPr>
        <p:spPr>
          <a:xfrm>
            <a:off x="437375" y="1431391"/>
            <a:ext cx="8229600" cy="2798864"/>
          </a:xfrm>
          <a:prstGeom prst="rect">
            <a:avLst/>
          </a:prstGeom>
          <a:noFill/>
          <a:ln>
            <a:noFill/>
          </a:ln>
        </p:spPr>
        <p:txBody>
          <a:bodyPr lIns="91425" tIns="91425" rIns="91425" bIns="91425" anchor="t" anchorCtr="0">
            <a:noAutofit/>
          </a:bodyPr>
          <a:lstStyle/>
          <a:p>
            <a:pPr marL="457200" lvl="0" indent="-381000" rtl="0">
              <a:spcBef>
                <a:spcPts val="640"/>
              </a:spcBef>
              <a:buClr>
                <a:srgbClr val="000000"/>
              </a:buClr>
              <a:buSzPct val="100000"/>
              <a:buChar char="•"/>
            </a:pPr>
            <a:r>
              <a:rPr lang="en" sz="2400" dirty="0">
                <a:solidFill>
                  <a:srgbClr val="000000"/>
                </a:solidFill>
                <a:latin typeface="Calibri"/>
                <a:ea typeface="Calibri"/>
                <a:cs typeface="Calibri"/>
                <a:sym typeface="Calibri"/>
              </a:rPr>
              <a:t>‘Digital estate’</a:t>
            </a:r>
          </a:p>
          <a:p>
            <a:pPr marL="457200" lvl="0" indent="-381000" rtl="0">
              <a:spcBef>
                <a:spcPts val="640"/>
              </a:spcBef>
              <a:buClr>
                <a:srgbClr val="000000"/>
              </a:buClr>
              <a:buSzPct val="100000"/>
              <a:buChar char="•"/>
            </a:pPr>
            <a:r>
              <a:rPr lang="en" sz="2400" dirty="0">
                <a:solidFill>
                  <a:srgbClr val="000000"/>
                </a:solidFill>
                <a:latin typeface="Calibri"/>
                <a:ea typeface="Calibri"/>
                <a:cs typeface="Calibri"/>
                <a:sym typeface="Calibri"/>
              </a:rPr>
              <a:t>Not just your online accounts</a:t>
            </a:r>
          </a:p>
          <a:p>
            <a:pPr marL="457200" lvl="0" indent="-381000" rtl="0">
              <a:spcBef>
                <a:spcPts val="640"/>
              </a:spcBef>
              <a:buClr>
                <a:srgbClr val="000000"/>
              </a:buClr>
              <a:buSzPct val="100000"/>
              <a:buChar char="•"/>
            </a:pPr>
            <a:r>
              <a:rPr lang="en" sz="2400" dirty="0">
                <a:solidFill>
                  <a:srgbClr val="000000"/>
                </a:solidFill>
                <a:latin typeface="Calibri"/>
                <a:ea typeface="Calibri"/>
                <a:cs typeface="Calibri"/>
                <a:sym typeface="Calibri"/>
              </a:rPr>
              <a:t>Do you have business information on your mobile device?</a:t>
            </a:r>
          </a:p>
          <a:p>
            <a:pPr marL="457200" lvl="0" indent="-381000" rtl="0">
              <a:spcBef>
                <a:spcPts val="640"/>
              </a:spcBef>
              <a:buClr>
                <a:srgbClr val="000000"/>
              </a:buClr>
              <a:buSzPct val="100000"/>
              <a:buChar char="•"/>
            </a:pPr>
            <a:r>
              <a:rPr lang="en" sz="2400" dirty="0">
                <a:solidFill>
                  <a:srgbClr val="000000"/>
                </a:solidFill>
                <a:latin typeface="Calibri"/>
                <a:ea typeface="Calibri"/>
                <a:cs typeface="Calibri"/>
                <a:sym typeface="Calibri"/>
              </a:rPr>
              <a:t>How is your mobile/laptop/desktop computer secured? </a:t>
            </a:r>
          </a:p>
          <a:p>
            <a:pPr marL="457200" lvl="0" indent="-381000" rtl="0">
              <a:spcBef>
                <a:spcPts val="640"/>
              </a:spcBef>
              <a:buClr>
                <a:srgbClr val="000000"/>
              </a:buClr>
              <a:buSzPct val="100000"/>
              <a:buChar char="•"/>
            </a:pPr>
            <a:r>
              <a:rPr lang="en" sz="2400" dirty="0">
                <a:solidFill>
                  <a:srgbClr val="000000"/>
                </a:solidFill>
                <a:latin typeface="Calibri"/>
                <a:ea typeface="Calibri"/>
                <a:cs typeface="Calibri"/>
                <a:sym typeface="Calibri"/>
              </a:rPr>
              <a:t>Laptop/desktop password secures your profile, not your data</a:t>
            </a:r>
          </a:p>
          <a:p>
            <a:pPr marL="457200" lvl="0" indent="-381000" rtl="0">
              <a:spcBef>
                <a:spcPts val="640"/>
              </a:spcBef>
              <a:buClr>
                <a:srgbClr val="000000"/>
              </a:buClr>
              <a:buSzPct val="100000"/>
              <a:buChar char="•"/>
            </a:pPr>
            <a:r>
              <a:rPr lang="en" sz="2400" dirty="0">
                <a:solidFill>
                  <a:srgbClr val="000000"/>
                </a:solidFill>
                <a:latin typeface="Calibri"/>
                <a:ea typeface="Calibri"/>
                <a:cs typeface="Calibri"/>
                <a:sym typeface="Calibri"/>
              </a:rPr>
              <a:t>Hard drive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p:nvPr/>
        </p:nvSpPr>
        <p:spPr>
          <a:xfrm>
            <a:off x="420255" y="438234"/>
            <a:ext cx="8229600" cy="9045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Back office &amp; Data Protection </a:t>
            </a:r>
            <a:endParaRPr lang="en" sz="4800" dirty="0">
              <a:latin typeface="Calibri"/>
              <a:ea typeface="Calibri"/>
              <a:cs typeface="Calibri"/>
              <a:sym typeface="Calibri"/>
            </a:endParaRPr>
          </a:p>
          <a:p>
            <a:pPr lvl="0" algn="ctr" rtl="0">
              <a:spcBef>
                <a:spcPts val="0"/>
              </a:spcBef>
              <a:buNone/>
            </a:pPr>
            <a:r>
              <a:rPr lang="en" sz="3200" dirty="0">
                <a:solidFill>
                  <a:schemeClr val="dk1"/>
                </a:solidFill>
                <a:latin typeface="Calibri"/>
                <a:ea typeface="Calibri"/>
                <a:cs typeface="Calibri"/>
                <a:sym typeface="Calibri"/>
              </a:rPr>
              <a:t>Data Protection Act 1998</a:t>
            </a:r>
          </a:p>
        </p:txBody>
      </p:sp>
      <p:sp>
        <p:nvSpPr>
          <p:cNvPr id="331" name="Shape 331"/>
          <p:cNvSpPr txBox="1"/>
          <p:nvPr/>
        </p:nvSpPr>
        <p:spPr>
          <a:xfrm>
            <a:off x="279736" y="1601352"/>
            <a:ext cx="8682300" cy="3136903"/>
          </a:xfrm>
          <a:prstGeom prst="rect">
            <a:avLst/>
          </a:prstGeom>
          <a:noFill/>
          <a:ln>
            <a:noFill/>
          </a:ln>
        </p:spPr>
        <p:txBody>
          <a:bodyPr lIns="91425" tIns="91425" rIns="91425" bIns="91425" anchor="t" anchorCtr="0">
            <a:noAutofit/>
          </a:bodyPr>
          <a:lstStyle/>
          <a:p>
            <a:pPr marL="360363" lvl="0" indent="-268288" rtl="0">
              <a:spcBef>
                <a:spcPts val="0"/>
              </a:spcBef>
              <a:buSzPct val="100000"/>
              <a:buFont typeface="Arial" panose="020B0604020202020204" pitchFamily="34" charset="0"/>
              <a:buChar char="•"/>
            </a:pPr>
            <a:r>
              <a:rPr lang="en" sz="2400" dirty="0">
                <a:latin typeface="Calibri"/>
                <a:ea typeface="Calibri"/>
                <a:cs typeface="Calibri"/>
                <a:sym typeface="Calibri"/>
              </a:rPr>
              <a:t>Terms &amp; conditions</a:t>
            </a:r>
          </a:p>
          <a:p>
            <a:pPr marL="360363" lvl="0" indent="-268288" rtl="0">
              <a:spcBef>
                <a:spcPts val="0"/>
              </a:spcBef>
              <a:buSzPct val="100000"/>
              <a:buFont typeface="Arial" panose="020B0604020202020204" pitchFamily="34" charset="0"/>
              <a:buChar char="•"/>
            </a:pPr>
            <a:r>
              <a:rPr lang="en" sz="2400" dirty="0">
                <a:latin typeface="Calibri"/>
                <a:ea typeface="Calibri"/>
                <a:cs typeface="Calibri"/>
                <a:sym typeface="Calibri"/>
              </a:rPr>
              <a:t>Sensitive data</a:t>
            </a:r>
          </a:p>
          <a:p>
            <a:pPr marL="360363" lvl="0" indent="-268288" rtl="0">
              <a:spcBef>
                <a:spcPts val="0"/>
              </a:spcBef>
              <a:buSzPct val="100000"/>
              <a:buFont typeface="Arial" panose="020B0604020202020204" pitchFamily="34" charset="0"/>
              <a:buChar char="•"/>
            </a:pPr>
            <a:r>
              <a:rPr lang="en" sz="2400" dirty="0">
                <a:latin typeface="Calibri"/>
                <a:ea typeface="Calibri"/>
                <a:cs typeface="Calibri"/>
                <a:sym typeface="Calibri"/>
              </a:rPr>
              <a:t>Principles 7 &amp; 8 of Data Protection Act</a:t>
            </a:r>
          </a:p>
          <a:p>
            <a:pPr marL="360363" lvl="0" indent="-268288" rtl="0">
              <a:spcBef>
                <a:spcPts val="0"/>
              </a:spcBef>
              <a:buSzPct val="100000"/>
              <a:buFont typeface="Arial" panose="020B0604020202020204" pitchFamily="34" charset="0"/>
              <a:buChar char="•"/>
            </a:pPr>
            <a:r>
              <a:rPr lang="en" sz="2400" dirty="0">
                <a:latin typeface="Calibri"/>
                <a:ea typeface="Calibri"/>
                <a:cs typeface="Calibri"/>
                <a:sym typeface="Calibri"/>
              </a:rPr>
              <a:t>Information Commissioner's Office </a:t>
            </a:r>
          </a:p>
          <a:p>
            <a:pPr marL="360363" lvl="0" indent="-268288" rtl="0">
              <a:spcBef>
                <a:spcPts val="0"/>
              </a:spcBef>
              <a:buFont typeface="Arial" panose="020B0604020202020204" pitchFamily="34" charset="0"/>
              <a:buChar char="•"/>
            </a:pPr>
            <a:r>
              <a:rPr lang="en" sz="2400" u="sng" dirty="0">
                <a:solidFill>
                  <a:srgbClr val="0000FF"/>
                </a:solidFill>
                <a:latin typeface="Calibri"/>
                <a:ea typeface="Calibri"/>
                <a:cs typeface="Calibri"/>
                <a:sym typeface="Calibri"/>
                <a:hlinkClick r:id="rId3"/>
              </a:rPr>
              <a:t>https://ico.org.uk/media/for-organisations/documents/1540/cloud_computing_guidance_for_organisations.pdf</a:t>
            </a:r>
          </a:p>
          <a:p>
            <a:pPr marL="360363" lvl="0" indent="-268288" rtl="0">
              <a:spcBef>
                <a:spcPts val="0"/>
              </a:spcBef>
              <a:buSzPct val="100000"/>
              <a:buFont typeface="Arial" panose="020B0604020202020204" pitchFamily="34" charset="0"/>
              <a:buChar char="•"/>
            </a:pPr>
            <a:r>
              <a:rPr lang="en" sz="2400" dirty="0">
                <a:latin typeface="Calibri"/>
                <a:ea typeface="Calibri"/>
                <a:cs typeface="Calibri"/>
                <a:sym typeface="Calibri"/>
              </a:rPr>
              <a:t>Do the benefits far outweigh any risk? </a:t>
            </a:r>
          </a:p>
          <a:p>
            <a:pPr lvl="0" rtl="0">
              <a:spcBef>
                <a:spcPts val="0"/>
              </a:spcBef>
              <a:buNone/>
            </a:pPr>
            <a:endParaRPr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p:nvPr/>
        </p:nvSpPr>
        <p:spPr>
          <a:xfrm>
            <a:off x="457191" y="323301"/>
            <a:ext cx="8229600" cy="8823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Questions around your data</a:t>
            </a:r>
          </a:p>
        </p:txBody>
      </p:sp>
      <p:sp>
        <p:nvSpPr>
          <p:cNvPr id="337" name="Shape 337"/>
          <p:cNvSpPr txBox="1"/>
          <p:nvPr/>
        </p:nvSpPr>
        <p:spPr>
          <a:xfrm>
            <a:off x="457191" y="1408802"/>
            <a:ext cx="8229600" cy="2211853"/>
          </a:xfrm>
          <a:prstGeom prst="rect">
            <a:avLst/>
          </a:prstGeom>
          <a:noFill/>
          <a:ln>
            <a:noFill/>
          </a:ln>
        </p:spPr>
        <p:txBody>
          <a:bodyPr lIns="91425" tIns="91425" rIns="91425" bIns="91425" anchor="t" anchorCtr="0">
            <a:noAutofit/>
          </a:bodyPr>
          <a:lstStyle/>
          <a:p>
            <a:pPr marL="482600" lvl="0" indent="-457200" rtl="0">
              <a:lnSpc>
                <a:spcPct val="150000"/>
              </a:lnSpc>
              <a:buClr>
                <a:srgbClr val="000000"/>
              </a:buClr>
              <a:buSzPct val="100000"/>
              <a:buFont typeface="Arial" panose="020B0604020202020204" pitchFamily="34" charset="0"/>
              <a:buChar char="•"/>
            </a:pPr>
            <a:r>
              <a:rPr lang="en" sz="3200" dirty="0">
                <a:solidFill>
                  <a:srgbClr val="000000"/>
                </a:solidFill>
                <a:latin typeface="Calibri"/>
                <a:ea typeface="Calibri"/>
                <a:cs typeface="Calibri"/>
                <a:sym typeface="Calibri"/>
              </a:rPr>
              <a:t>Who owns your data?</a:t>
            </a:r>
            <a:endParaRPr lang="en" sz="3200" dirty="0">
              <a:latin typeface="Calibri"/>
              <a:ea typeface="Calibri"/>
              <a:cs typeface="Calibri"/>
              <a:sym typeface="Calibri"/>
            </a:endParaRPr>
          </a:p>
          <a:p>
            <a:pPr marL="482600" lvl="0" indent="-457200" rtl="0">
              <a:lnSpc>
                <a:spcPct val="150000"/>
              </a:lnSpc>
              <a:buClr>
                <a:srgbClr val="000000"/>
              </a:buClr>
              <a:buSzPct val="100000"/>
              <a:buFont typeface="Arial" panose="020B0604020202020204" pitchFamily="34" charset="0"/>
              <a:buChar char="•"/>
            </a:pPr>
            <a:r>
              <a:rPr lang="en" sz="3200" dirty="0">
                <a:solidFill>
                  <a:srgbClr val="000000"/>
                </a:solidFill>
                <a:latin typeface="Calibri"/>
                <a:ea typeface="Calibri"/>
                <a:cs typeface="Calibri"/>
                <a:sym typeface="Calibri"/>
              </a:rPr>
              <a:t>How easy it is to move away from a service?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p:nvPr/>
        </p:nvSpPr>
        <p:spPr>
          <a:xfrm>
            <a:off x="457191" y="274646"/>
            <a:ext cx="8229600" cy="8553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Do you backup your data?</a:t>
            </a:r>
          </a:p>
        </p:txBody>
      </p:sp>
      <p:sp>
        <p:nvSpPr>
          <p:cNvPr id="343" name="Shape 343"/>
          <p:cNvSpPr txBox="1"/>
          <p:nvPr/>
        </p:nvSpPr>
        <p:spPr>
          <a:xfrm>
            <a:off x="457191" y="1266722"/>
            <a:ext cx="8229600" cy="3387300"/>
          </a:xfrm>
          <a:prstGeom prst="rect">
            <a:avLst/>
          </a:prstGeom>
          <a:noFill/>
          <a:ln>
            <a:noFill/>
          </a:ln>
        </p:spPr>
        <p:txBody>
          <a:bodyPr lIns="91425" tIns="91425" rIns="91425" bIns="91425" anchor="t" anchorCtr="0">
            <a:noAutofit/>
          </a:bodyPr>
          <a:lstStyle/>
          <a:p>
            <a:pPr marL="482600" lvl="0" indent="-457200" rtl="0">
              <a:lnSpc>
                <a:spcPct val="150000"/>
              </a:lnSpc>
              <a:spcBef>
                <a:spcPts val="640"/>
              </a:spcBef>
              <a:buClr>
                <a:srgbClr val="000000"/>
              </a:buClr>
              <a:buSzPct val="100000"/>
              <a:buFont typeface="Arial" panose="020B0604020202020204" pitchFamily="34" charset="0"/>
              <a:buChar char="•"/>
            </a:pPr>
            <a:r>
              <a:rPr lang="en" sz="2800" dirty="0">
                <a:solidFill>
                  <a:srgbClr val="000000"/>
                </a:solidFill>
                <a:latin typeface="Calibri"/>
                <a:ea typeface="Calibri"/>
                <a:cs typeface="Calibri"/>
                <a:sym typeface="Calibri"/>
              </a:rPr>
              <a:t>Think about keeping your data safe....</a:t>
            </a:r>
          </a:p>
          <a:p>
            <a:pPr marL="482600" lvl="0" indent="-457200" rtl="0">
              <a:lnSpc>
                <a:spcPct val="150000"/>
              </a:lnSpc>
              <a:spcBef>
                <a:spcPts val="640"/>
              </a:spcBef>
              <a:buClr>
                <a:srgbClr val="000000"/>
              </a:buClr>
              <a:buSzPct val="100000"/>
              <a:buFont typeface="Arial" panose="020B0604020202020204" pitchFamily="34" charset="0"/>
              <a:buChar char="•"/>
            </a:pPr>
            <a:r>
              <a:rPr lang="en" sz="2800" dirty="0">
                <a:solidFill>
                  <a:srgbClr val="000000"/>
                </a:solidFill>
                <a:latin typeface="Calibri"/>
                <a:ea typeface="Calibri"/>
                <a:cs typeface="Calibri"/>
                <a:sym typeface="Calibri"/>
              </a:rPr>
              <a:t>Do you backup to an external hard drive?</a:t>
            </a:r>
          </a:p>
          <a:p>
            <a:pPr marL="482600" lvl="0" indent="-457200" rtl="0">
              <a:lnSpc>
                <a:spcPct val="150000"/>
              </a:lnSpc>
              <a:spcBef>
                <a:spcPts val="640"/>
              </a:spcBef>
              <a:buClr>
                <a:srgbClr val="000000"/>
              </a:buClr>
              <a:buSzPct val="100000"/>
              <a:buFont typeface="Arial" panose="020B0604020202020204" pitchFamily="34" charset="0"/>
              <a:buChar char="•"/>
            </a:pPr>
            <a:r>
              <a:rPr lang="en" sz="2800" dirty="0">
                <a:solidFill>
                  <a:srgbClr val="000000"/>
                </a:solidFill>
                <a:latin typeface="Calibri"/>
                <a:ea typeface="Calibri"/>
                <a:cs typeface="Calibri"/>
                <a:sym typeface="Calibri"/>
              </a:rPr>
              <a:t>Where do you keep your backups?</a:t>
            </a:r>
          </a:p>
          <a:p>
            <a:pPr marL="482600" lvl="0" indent="-457200" rtl="0">
              <a:lnSpc>
                <a:spcPct val="150000"/>
              </a:lnSpc>
              <a:spcBef>
                <a:spcPts val="640"/>
              </a:spcBef>
              <a:buClr>
                <a:srgbClr val="000000"/>
              </a:buClr>
              <a:buSzPct val="100000"/>
              <a:buFont typeface="Arial" panose="020B0604020202020204" pitchFamily="34" charset="0"/>
              <a:buChar char="•"/>
            </a:pPr>
            <a:r>
              <a:rPr lang="en" sz="2800" dirty="0">
                <a:solidFill>
                  <a:srgbClr val="000000"/>
                </a:solidFill>
                <a:latin typeface="Calibri"/>
                <a:ea typeface="Calibri"/>
                <a:cs typeface="Calibri"/>
                <a:sym typeface="Calibri"/>
              </a:rPr>
              <a:t>Have you tested your backups?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349" name="Shape 349"/>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350" name="Shape 350"/>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351" name="Shape 351"/>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352" name="Shape 352"/>
          <p:cNvSpPr/>
          <p:nvPr/>
        </p:nvSpPr>
        <p:spPr>
          <a:xfrm>
            <a:off x="0" y="486025"/>
            <a:ext cx="4975200" cy="30846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SzPct val="25000"/>
              <a:buNone/>
            </a:pPr>
            <a:r>
              <a:rPr lang="en" sz="3600" dirty="0">
                <a:solidFill>
                  <a:srgbClr val="FFFFFF"/>
                </a:solidFill>
                <a:latin typeface="Calibri"/>
                <a:ea typeface="Calibri"/>
                <a:cs typeface="Calibri"/>
                <a:sym typeface="Calibri"/>
              </a:rPr>
              <a:t> </a:t>
            </a:r>
            <a:endParaRPr lang="en" sz="4200" dirty="0">
              <a:solidFill>
                <a:srgbClr val="FFFFFF"/>
              </a:solidFill>
              <a:latin typeface="Calibri" panose="020F0502020204030204" pitchFamily="34" charset="0"/>
            </a:endParaRPr>
          </a:p>
        </p:txBody>
      </p:sp>
      <p:sp>
        <p:nvSpPr>
          <p:cNvPr id="353" name="Shape 353"/>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354" name="Shape 354"/>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355" name="Shape 355"/>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2" name="TextBox 1"/>
          <p:cNvSpPr txBox="1"/>
          <p:nvPr/>
        </p:nvSpPr>
        <p:spPr>
          <a:xfrm>
            <a:off x="197532" y="1202790"/>
            <a:ext cx="3881609" cy="1569660"/>
          </a:xfrm>
          <a:prstGeom prst="rect">
            <a:avLst/>
          </a:prstGeom>
          <a:noFill/>
        </p:spPr>
        <p:txBody>
          <a:bodyPr wrap="square" rtlCol="0">
            <a:spAutoFit/>
          </a:bodyPr>
          <a:lstStyle/>
          <a:p>
            <a:r>
              <a:rPr lang="en" sz="4800" dirty="0">
                <a:solidFill>
                  <a:srgbClr val="FFFFFF"/>
                </a:solidFill>
                <a:latin typeface="Calibri" panose="020F0502020204030204" pitchFamily="34" charset="0"/>
                <a:ea typeface="Calibri"/>
                <a:cs typeface="Calibri"/>
                <a:sym typeface="Calibri"/>
              </a:rPr>
              <a:t>Real-world examples</a:t>
            </a:r>
            <a:endParaRPr lang="en-GB" sz="4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Shape 360"/>
          <p:cNvPicPr preferRelativeResize="0"/>
          <p:nvPr/>
        </p:nvPicPr>
        <p:blipFill rotWithShape="1">
          <a:blip r:embed="rId3">
            <a:alphaModFix/>
          </a:blip>
          <a:srcRect l="10849" t="5100" b="4622"/>
          <a:stretch/>
        </p:blipFill>
        <p:spPr>
          <a:xfrm>
            <a:off x="3192200" y="2225878"/>
            <a:ext cx="2759582" cy="2706270"/>
          </a:xfrm>
          <a:prstGeom prst="rect">
            <a:avLst/>
          </a:prstGeom>
          <a:noFill/>
          <a:ln>
            <a:noFill/>
          </a:ln>
        </p:spPr>
      </p:pic>
      <p:sp>
        <p:nvSpPr>
          <p:cNvPr id="361" name="Shape 361"/>
          <p:cNvSpPr txBox="1"/>
          <p:nvPr/>
        </p:nvSpPr>
        <p:spPr>
          <a:xfrm>
            <a:off x="457191" y="274646"/>
            <a:ext cx="8229600" cy="8097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Let’s apply this to your business</a:t>
            </a:r>
          </a:p>
        </p:txBody>
      </p:sp>
      <p:sp>
        <p:nvSpPr>
          <p:cNvPr id="362" name="Shape 362"/>
          <p:cNvSpPr txBox="1"/>
          <p:nvPr/>
        </p:nvSpPr>
        <p:spPr>
          <a:xfrm>
            <a:off x="457191" y="1213569"/>
            <a:ext cx="8229600" cy="883086"/>
          </a:xfrm>
          <a:prstGeom prst="rect">
            <a:avLst/>
          </a:prstGeom>
          <a:noFill/>
          <a:ln>
            <a:noFill/>
          </a:ln>
        </p:spPr>
        <p:txBody>
          <a:bodyPr lIns="91425" tIns="91425" rIns="91425" bIns="91425" anchor="t" anchorCtr="0">
            <a:noAutofit/>
          </a:bodyPr>
          <a:lstStyle/>
          <a:p>
            <a:pPr marL="342900" lvl="0" indent="-139700" algn="ctr" rtl="0">
              <a:spcBef>
                <a:spcPts val="640"/>
              </a:spcBef>
              <a:buNone/>
            </a:pPr>
            <a:r>
              <a:rPr lang="en" sz="3200" dirty="0">
                <a:solidFill>
                  <a:srgbClr val="000000"/>
                </a:solidFill>
                <a:latin typeface="Calibri"/>
                <a:ea typeface="Calibri"/>
                <a:cs typeface="Calibri"/>
                <a:sym typeface="Calibri"/>
              </a:rPr>
              <a:t>Real-world Business Examples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Shape 367" descr="Screen Shot 2015-12-09 at 14.31.26.png"/>
          <p:cNvPicPr preferRelativeResize="0"/>
          <p:nvPr/>
        </p:nvPicPr>
        <p:blipFill>
          <a:blip r:embed="rId3">
            <a:alphaModFix/>
          </a:blip>
          <a:stretch>
            <a:fillRect/>
          </a:stretch>
        </p:blipFill>
        <p:spPr>
          <a:xfrm>
            <a:off x="720435" y="72736"/>
            <a:ext cx="7749309" cy="50707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164" name="Shape 164"/>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165" name="Shape 165"/>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166" name="Shape 166"/>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167" name="Shape 167"/>
          <p:cNvSpPr/>
          <p:nvPr/>
        </p:nvSpPr>
        <p:spPr>
          <a:xfrm>
            <a:off x="0" y="486025"/>
            <a:ext cx="9803400" cy="42681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SzPct val="25000"/>
              <a:buNone/>
            </a:pPr>
            <a:endParaRPr lang="en" sz="2400" dirty="0">
              <a:solidFill>
                <a:srgbClr val="FFFFFF"/>
              </a:solidFill>
              <a:latin typeface="Calibri"/>
              <a:ea typeface="Calibri"/>
              <a:cs typeface="Calibri"/>
              <a:sym typeface="Calibri"/>
            </a:endParaRPr>
          </a:p>
        </p:txBody>
      </p:sp>
      <p:sp>
        <p:nvSpPr>
          <p:cNvPr id="168" name="Shape 168"/>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169" name="Shape 169"/>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170" name="Shape 170"/>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2" name="TextBox 1"/>
          <p:cNvSpPr txBox="1"/>
          <p:nvPr/>
        </p:nvSpPr>
        <p:spPr>
          <a:xfrm>
            <a:off x="502022" y="851645"/>
            <a:ext cx="7351059" cy="3754874"/>
          </a:xfrm>
          <a:prstGeom prst="rect">
            <a:avLst/>
          </a:prstGeom>
          <a:noFill/>
        </p:spPr>
        <p:txBody>
          <a:bodyPr wrap="square" rtlCol="0">
            <a:spAutoFit/>
          </a:bodyPr>
          <a:lstStyle/>
          <a:p>
            <a:pPr lvl="0">
              <a:buSzPct val="25000"/>
            </a:pPr>
            <a:r>
              <a:rPr lang="en-GB" sz="2800" dirty="0">
                <a:solidFill>
                  <a:srgbClr val="FFFFFF"/>
                </a:solidFill>
                <a:latin typeface="Calibri"/>
                <a:ea typeface="Calibri"/>
                <a:cs typeface="Calibri"/>
                <a:sym typeface="Calibri"/>
              </a:rPr>
              <a:t>WHAT WE WILL LEARN </a:t>
            </a:r>
          </a:p>
          <a:p>
            <a:pPr lvl="0"/>
            <a:endParaRPr lang="en-GB" sz="2800" dirty="0">
              <a:solidFill>
                <a:srgbClr val="FFFFFF"/>
              </a:solidFill>
              <a:latin typeface="Calibri"/>
              <a:ea typeface="Calibri"/>
              <a:cs typeface="Calibri"/>
              <a:sym typeface="Calibri"/>
            </a:endParaRPr>
          </a:p>
          <a:p>
            <a:pPr marL="457200" lvl="0" indent="-381000">
              <a:buClr>
                <a:srgbClr val="FFFFFF"/>
              </a:buClr>
              <a:buSzPct val="100000"/>
              <a:buFont typeface="Calibri"/>
              <a:buChar char="-"/>
            </a:pPr>
            <a:r>
              <a:rPr lang="en-GB" sz="2800" dirty="0">
                <a:solidFill>
                  <a:srgbClr val="FFFFFF"/>
                </a:solidFill>
                <a:latin typeface="Calibri"/>
                <a:ea typeface="Calibri"/>
                <a:cs typeface="Calibri"/>
                <a:sym typeface="Calibri"/>
              </a:rPr>
              <a:t>Intro to cloud</a:t>
            </a:r>
          </a:p>
          <a:p>
            <a:pPr marL="457200" lvl="0" indent="-381000">
              <a:buClr>
                <a:srgbClr val="FFFFFF"/>
              </a:buClr>
              <a:buSzPct val="100000"/>
              <a:buFont typeface="Calibri"/>
              <a:buChar char="-"/>
            </a:pPr>
            <a:r>
              <a:rPr lang="en-GB" sz="2800" dirty="0">
                <a:solidFill>
                  <a:srgbClr val="FFFFFF"/>
                </a:solidFill>
                <a:latin typeface="Calibri"/>
                <a:ea typeface="Calibri"/>
                <a:cs typeface="Calibri"/>
                <a:sym typeface="Calibri"/>
              </a:rPr>
              <a:t>Identifying a strategy</a:t>
            </a:r>
          </a:p>
          <a:p>
            <a:pPr marL="457200" lvl="0" indent="-381000">
              <a:buClr>
                <a:srgbClr val="FFFFFF"/>
              </a:buClr>
              <a:buSzPct val="100000"/>
              <a:buFont typeface="Calibri"/>
              <a:buChar char="-"/>
            </a:pPr>
            <a:r>
              <a:rPr lang="en-GB" sz="2800" dirty="0">
                <a:solidFill>
                  <a:srgbClr val="FFFFFF"/>
                </a:solidFill>
                <a:latin typeface="Calibri"/>
                <a:ea typeface="Calibri"/>
                <a:cs typeface="Calibri"/>
                <a:sym typeface="Calibri"/>
              </a:rPr>
              <a:t>Scalability </a:t>
            </a:r>
          </a:p>
          <a:p>
            <a:pPr marL="457200" lvl="0" indent="-381000">
              <a:buClr>
                <a:srgbClr val="FFFFFF"/>
              </a:buClr>
              <a:buSzPct val="100000"/>
              <a:buFont typeface="Calibri"/>
              <a:buChar char="-"/>
            </a:pPr>
            <a:r>
              <a:rPr lang="en-GB" sz="2800" dirty="0">
                <a:solidFill>
                  <a:srgbClr val="FFFFFF"/>
                </a:solidFill>
                <a:latin typeface="Calibri"/>
                <a:ea typeface="Calibri"/>
                <a:cs typeface="Calibri"/>
                <a:sym typeface="Calibri"/>
              </a:rPr>
              <a:t>Cyber security </a:t>
            </a:r>
          </a:p>
          <a:p>
            <a:pPr marL="457200" lvl="0" indent="-381000">
              <a:buClr>
                <a:srgbClr val="FFFFFF"/>
              </a:buClr>
              <a:buSzPct val="100000"/>
              <a:buFont typeface="Calibri"/>
              <a:buChar char="-"/>
            </a:pPr>
            <a:r>
              <a:rPr lang="en-GB" sz="2800" dirty="0">
                <a:solidFill>
                  <a:srgbClr val="FFFFFF"/>
                </a:solidFill>
                <a:latin typeface="Calibri"/>
                <a:ea typeface="Calibri"/>
                <a:cs typeface="Calibri"/>
                <a:sym typeface="Calibri"/>
              </a:rPr>
              <a:t>Examples and case studies </a:t>
            </a:r>
          </a:p>
          <a:p>
            <a:pPr marL="457200" lvl="0" indent="-381000">
              <a:buClr>
                <a:srgbClr val="FFFFFF"/>
              </a:buClr>
              <a:buSzPct val="100000"/>
              <a:buFont typeface="Calibri"/>
              <a:buChar char="-"/>
            </a:pPr>
            <a:r>
              <a:rPr lang="en-GB" sz="2800" dirty="0">
                <a:solidFill>
                  <a:srgbClr val="FFFFFF"/>
                </a:solidFill>
                <a:latin typeface="Calibri"/>
                <a:ea typeface="Calibri"/>
                <a:cs typeface="Calibri"/>
                <a:sym typeface="Calibri"/>
              </a:rPr>
              <a:t>Cost and implications</a:t>
            </a:r>
          </a:p>
          <a:p>
            <a:endParaRPr lang="en-GB"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Shape 372"/>
          <p:cNvPicPr preferRelativeResize="0"/>
          <p:nvPr/>
        </p:nvPicPr>
        <p:blipFill>
          <a:blip r:embed="rId3">
            <a:alphaModFix/>
          </a:blip>
          <a:stretch>
            <a:fillRect/>
          </a:stretch>
        </p:blipFill>
        <p:spPr>
          <a:xfrm>
            <a:off x="2748774" y="3155525"/>
            <a:ext cx="3386663" cy="1904999"/>
          </a:xfrm>
          <a:prstGeom prst="rect">
            <a:avLst/>
          </a:prstGeom>
          <a:noFill/>
          <a:ln>
            <a:noFill/>
          </a:ln>
        </p:spPr>
      </p:pic>
      <p:pic>
        <p:nvPicPr>
          <p:cNvPr id="373" name="Shape 373"/>
          <p:cNvPicPr preferRelativeResize="0"/>
          <p:nvPr/>
        </p:nvPicPr>
        <p:blipFill>
          <a:blip r:embed="rId4">
            <a:alphaModFix/>
          </a:blip>
          <a:stretch>
            <a:fillRect/>
          </a:stretch>
        </p:blipFill>
        <p:spPr>
          <a:xfrm>
            <a:off x="6350101" y="3723402"/>
            <a:ext cx="2424253" cy="1256374"/>
          </a:xfrm>
          <a:prstGeom prst="rect">
            <a:avLst/>
          </a:prstGeom>
          <a:noFill/>
          <a:ln>
            <a:noFill/>
          </a:ln>
        </p:spPr>
      </p:pic>
      <p:pic>
        <p:nvPicPr>
          <p:cNvPr id="374" name="Shape 374"/>
          <p:cNvPicPr preferRelativeResize="0"/>
          <p:nvPr/>
        </p:nvPicPr>
        <p:blipFill>
          <a:blip r:embed="rId5">
            <a:alphaModFix/>
          </a:blip>
          <a:stretch>
            <a:fillRect/>
          </a:stretch>
        </p:blipFill>
        <p:spPr>
          <a:xfrm>
            <a:off x="143075" y="2811616"/>
            <a:ext cx="2857500" cy="1981200"/>
          </a:xfrm>
          <a:prstGeom prst="rect">
            <a:avLst/>
          </a:prstGeom>
          <a:noFill/>
          <a:ln>
            <a:noFill/>
          </a:ln>
        </p:spPr>
      </p:pic>
      <p:pic>
        <p:nvPicPr>
          <p:cNvPr id="375" name="Shape 375"/>
          <p:cNvPicPr preferRelativeResize="0"/>
          <p:nvPr/>
        </p:nvPicPr>
        <p:blipFill>
          <a:blip r:embed="rId6">
            <a:alphaModFix/>
          </a:blip>
          <a:stretch>
            <a:fillRect/>
          </a:stretch>
        </p:blipFill>
        <p:spPr>
          <a:xfrm>
            <a:off x="3573175" y="1362458"/>
            <a:ext cx="1937439" cy="1905000"/>
          </a:xfrm>
          <a:prstGeom prst="rect">
            <a:avLst/>
          </a:prstGeom>
          <a:noFill/>
          <a:ln>
            <a:noFill/>
          </a:ln>
        </p:spPr>
      </p:pic>
      <p:pic>
        <p:nvPicPr>
          <p:cNvPr id="376" name="Shape 376"/>
          <p:cNvPicPr preferRelativeResize="0"/>
          <p:nvPr/>
        </p:nvPicPr>
        <p:blipFill>
          <a:blip r:embed="rId7">
            <a:alphaModFix/>
          </a:blip>
          <a:stretch>
            <a:fillRect/>
          </a:stretch>
        </p:blipFill>
        <p:spPr>
          <a:xfrm>
            <a:off x="186443" y="191578"/>
            <a:ext cx="2562331" cy="648931"/>
          </a:xfrm>
          <a:prstGeom prst="rect">
            <a:avLst/>
          </a:prstGeom>
          <a:noFill/>
          <a:ln>
            <a:noFill/>
          </a:ln>
        </p:spPr>
      </p:pic>
      <p:pic>
        <p:nvPicPr>
          <p:cNvPr id="377" name="Shape 377"/>
          <p:cNvPicPr preferRelativeResize="0"/>
          <p:nvPr/>
        </p:nvPicPr>
        <p:blipFill>
          <a:blip r:embed="rId8">
            <a:alphaModFix/>
          </a:blip>
          <a:stretch>
            <a:fillRect/>
          </a:stretch>
        </p:blipFill>
        <p:spPr>
          <a:xfrm>
            <a:off x="5106225" y="150108"/>
            <a:ext cx="3860448" cy="1450099"/>
          </a:xfrm>
          <a:prstGeom prst="rect">
            <a:avLst/>
          </a:prstGeom>
          <a:noFill/>
          <a:ln>
            <a:noFill/>
          </a:ln>
        </p:spPr>
      </p:pic>
      <p:pic>
        <p:nvPicPr>
          <p:cNvPr id="378" name="Shape 378"/>
          <p:cNvPicPr preferRelativeResize="0"/>
          <p:nvPr/>
        </p:nvPicPr>
        <p:blipFill>
          <a:blip r:embed="rId9">
            <a:alphaModFix/>
          </a:blip>
          <a:stretch>
            <a:fillRect/>
          </a:stretch>
        </p:blipFill>
        <p:spPr>
          <a:xfrm>
            <a:off x="-9537" y="1679448"/>
            <a:ext cx="3162700" cy="940924"/>
          </a:xfrm>
          <a:prstGeom prst="rect">
            <a:avLst/>
          </a:prstGeom>
          <a:noFill/>
          <a:ln>
            <a:noFill/>
          </a:ln>
        </p:spPr>
      </p:pic>
      <p:pic>
        <p:nvPicPr>
          <p:cNvPr id="379" name="Shape 379"/>
          <p:cNvPicPr preferRelativeResize="0"/>
          <p:nvPr/>
        </p:nvPicPr>
        <p:blipFill>
          <a:blip r:embed="rId10">
            <a:alphaModFix/>
          </a:blip>
          <a:stretch>
            <a:fillRect/>
          </a:stretch>
        </p:blipFill>
        <p:spPr>
          <a:xfrm>
            <a:off x="6241275" y="1784550"/>
            <a:ext cx="2794775" cy="1754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p:nvPr/>
        </p:nvSpPr>
        <p:spPr>
          <a:xfrm>
            <a:off x="457200" y="1600200"/>
            <a:ext cx="8229600" cy="4526100"/>
          </a:xfrm>
          <a:prstGeom prst="rect">
            <a:avLst/>
          </a:prstGeom>
          <a:noFill/>
          <a:ln>
            <a:noFill/>
          </a:ln>
        </p:spPr>
        <p:txBody>
          <a:bodyPr lIns="91425" tIns="91425" rIns="91425" bIns="91425" anchor="t" anchorCtr="0">
            <a:noAutofit/>
          </a:bodyPr>
          <a:lstStyle/>
          <a:p>
            <a:pPr marL="342900" lvl="0" indent="-139700" rtl="0">
              <a:spcBef>
                <a:spcPts val="640"/>
              </a:spcBef>
              <a:buNone/>
            </a:pPr>
            <a:r>
              <a:rPr lang="en" sz="3200">
                <a:solidFill>
                  <a:srgbClr val="000000"/>
                </a:solidFill>
                <a:latin typeface="Calibri"/>
                <a:ea typeface="Calibri"/>
                <a:cs typeface="Calibri"/>
                <a:sym typeface="Calibri"/>
              </a:rPr>
              <a:t>Cloud based productivity</a:t>
            </a:r>
          </a:p>
        </p:txBody>
      </p:sp>
      <p:pic>
        <p:nvPicPr>
          <p:cNvPr id="385" name="Shape 385" descr="Screen Shot 2015-12-09 at 16.50.02.png"/>
          <p:cNvPicPr preferRelativeResize="0"/>
          <p:nvPr/>
        </p:nvPicPr>
        <p:blipFill>
          <a:blip r:embed="rId3">
            <a:alphaModFix/>
          </a:blip>
          <a:stretch>
            <a:fillRect/>
          </a:stretch>
        </p:blipFill>
        <p:spPr>
          <a:xfrm>
            <a:off x="558802" y="0"/>
            <a:ext cx="8127998"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Shape 390" descr="microsoft-word.png"/>
          <p:cNvPicPr preferRelativeResize="0"/>
          <p:nvPr/>
        </p:nvPicPr>
        <p:blipFill>
          <a:blip r:embed="rId3">
            <a:alphaModFix/>
          </a:blip>
          <a:stretch>
            <a:fillRect/>
          </a:stretch>
        </p:blipFill>
        <p:spPr>
          <a:xfrm>
            <a:off x="0" y="-50"/>
            <a:ext cx="9143999" cy="5143499"/>
          </a:xfrm>
          <a:prstGeom prst="rect">
            <a:avLst/>
          </a:prstGeom>
          <a:noFill/>
          <a:ln>
            <a:noFill/>
          </a:ln>
        </p:spPr>
      </p:pic>
      <p:pic>
        <p:nvPicPr>
          <p:cNvPr id="391" name="Shape 391" descr="Microsoft-Office-Logo.jpg"/>
          <p:cNvPicPr preferRelativeResize="0"/>
          <p:nvPr/>
        </p:nvPicPr>
        <p:blipFill>
          <a:blip r:embed="rId4">
            <a:alphaModFix/>
          </a:blip>
          <a:stretch>
            <a:fillRect/>
          </a:stretch>
        </p:blipFill>
        <p:spPr>
          <a:xfrm>
            <a:off x="2508075" y="1802506"/>
            <a:ext cx="3866076" cy="2288977"/>
          </a:xfrm>
          <a:prstGeom prst="rect">
            <a:avLst/>
          </a:prstGeom>
          <a:noFill/>
          <a:ln>
            <a:noFill/>
          </a:ln>
        </p:spPr>
      </p:pic>
      <p:sp>
        <p:nvSpPr>
          <p:cNvPr id="392" name="Shape 392"/>
          <p:cNvSpPr txBox="1"/>
          <p:nvPr/>
        </p:nvSpPr>
        <p:spPr>
          <a:xfrm>
            <a:off x="457200" y="216757"/>
            <a:ext cx="8229600" cy="902400"/>
          </a:xfrm>
          <a:prstGeom prst="rect">
            <a:avLst/>
          </a:prstGeom>
          <a:noFill/>
          <a:ln>
            <a:noFill/>
          </a:ln>
        </p:spPr>
        <p:txBody>
          <a:bodyPr lIns="91425" tIns="91425" rIns="91425" bIns="91425" anchor="ctr" anchorCtr="0">
            <a:noAutofit/>
          </a:bodyPr>
          <a:lstStyle/>
          <a:p>
            <a:pPr lvl="0" algn="ctr" rtl="0">
              <a:spcBef>
                <a:spcPts val="0"/>
              </a:spcBef>
              <a:buNone/>
            </a:pPr>
            <a:endParaRPr sz="4400">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Shape 397" descr="Screen Shot 2015-12-11 at 11.41.51.png"/>
          <p:cNvPicPr preferRelativeResize="0"/>
          <p:nvPr/>
        </p:nvPicPr>
        <p:blipFill>
          <a:blip r:embed="rId3">
            <a:alphaModFix/>
          </a:blip>
          <a:stretch>
            <a:fillRect/>
          </a:stretch>
        </p:blipFill>
        <p:spPr>
          <a:xfrm>
            <a:off x="683491" y="0"/>
            <a:ext cx="7675419" cy="505229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Shape 402" descr="Screen Shot 2015-12-09 at 15.38.55.png"/>
          <p:cNvPicPr preferRelativeResize="0"/>
          <p:nvPr/>
        </p:nvPicPr>
        <p:blipFill>
          <a:blip r:embed="rId3">
            <a:alphaModFix/>
          </a:blip>
          <a:stretch>
            <a:fillRect/>
          </a:stretch>
        </p:blipFill>
        <p:spPr>
          <a:xfrm>
            <a:off x="840509" y="0"/>
            <a:ext cx="7398324"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Shape 407"/>
          <p:cNvPicPr preferRelativeResize="0"/>
          <p:nvPr/>
        </p:nvPicPr>
        <p:blipFill>
          <a:blip r:embed="rId3">
            <a:alphaModFix/>
          </a:blip>
          <a:stretch>
            <a:fillRect/>
          </a:stretch>
        </p:blipFill>
        <p:spPr>
          <a:xfrm>
            <a:off x="4290925" y="3441700"/>
            <a:ext cx="4286250" cy="1553150"/>
          </a:xfrm>
          <a:prstGeom prst="rect">
            <a:avLst/>
          </a:prstGeom>
          <a:noFill/>
          <a:ln>
            <a:noFill/>
          </a:ln>
        </p:spPr>
      </p:pic>
      <p:sp>
        <p:nvSpPr>
          <p:cNvPr id="408" name="Shape 408"/>
          <p:cNvSpPr txBox="1"/>
          <p:nvPr/>
        </p:nvSpPr>
        <p:spPr>
          <a:xfrm>
            <a:off x="595925" y="936200"/>
            <a:ext cx="8229600" cy="1155000"/>
          </a:xfrm>
          <a:prstGeom prst="rect">
            <a:avLst/>
          </a:prstGeom>
          <a:noFill/>
          <a:ln>
            <a:noFill/>
          </a:ln>
        </p:spPr>
        <p:txBody>
          <a:bodyPr lIns="91425" tIns="91425" rIns="91425" bIns="91425" anchor="t" anchorCtr="0">
            <a:noAutofit/>
          </a:bodyPr>
          <a:lstStyle/>
          <a:p>
            <a:pPr marL="342900" lvl="0" indent="-139700" algn="ctr" rtl="0">
              <a:spcBef>
                <a:spcPts val="640"/>
              </a:spcBef>
              <a:buNone/>
            </a:pPr>
            <a:r>
              <a:rPr lang="en" sz="4600">
                <a:solidFill>
                  <a:srgbClr val="000000"/>
                </a:solidFill>
                <a:latin typeface="Calibri"/>
                <a:ea typeface="Calibri"/>
                <a:cs typeface="Calibri"/>
                <a:sym typeface="Calibri"/>
              </a:rPr>
              <a:t>Alternatives to Mailchimp</a:t>
            </a:r>
          </a:p>
        </p:txBody>
      </p:sp>
      <p:pic>
        <p:nvPicPr>
          <p:cNvPr id="409" name="Shape 409"/>
          <p:cNvPicPr preferRelativeResize="0"/>
          <p:nvPr/>
        </p:nvPicPr>
        <p:blipFill>
          <a:blip r:embed="rId4">
            <a:alphaModFix/>
          </a:blip>
          <a:stretch>
            <a:fillRect/>
          </a:stretch>
        </p:blipFill>
        <p:spPr>
          <a:xfrm>
            <a:off x="59450" y="95033"/>
            <a:ext cx="4343400" cy="1009650"/>
          </a:xfrm>
          <a:prstGeom prst="rect">
            <a:avLst/>
          </a:prstGeom>
          <a:noFill/>
          <a:ln>
            <a:noFill/>
          </a:ln>
        </p:spPr>
      </p:pic>
      <p:pic>
        <p:nvPicPr>
          <p:cNvPr id="410" name="Shape 410"/>
          <p:cNvPicPr preferRelativeResize="0"/>
          <p:nvPr/>
        </p:nvPicPr>
        <p:blipFill>
          <a:blip r:embed="rId5">
            <a:alphaModFix/>
          </a:blip>
          <a:stretch>
            <a:fillRect/>
          </a:stretch>
        </p:blipFill>
        <p:spPr>
          <a:xfrm>
            <a:off x="5095475" y="154525"/>
            <a:ext cx="3591330" cy="890649"/>
          </a:xfrm>
          <a:prstGeom prst="rect">
            <a:avLst/>
          </a:prstGeom>
          <a:noFill/>
          <a:ln>
            <a:noFill/>
          </a:ln>
        </p:spPr>
      </p:pic>
      <p:pic>
        <p:nvPicPr>
          <p:cNvPr id="411" name="Shape 411" descr="Screen Shot 2015-12-17 at 16.49.16.png"/>
          <p:cNvPicPr preferRelativeResize="0"/>
          <p:nvPr/>
        </p:nvPicPr>
        <p:blipFill>
          <a:blip r:embed="rId6">
            <a:alphaModFix/>
          </a:blip>
          <a:stretch>
            <a:fillRect/>
          </a:stretch>
        </p:blipFill>
        <p:spPr>
          <a:xfrm>
            <a:off x="5045925" y="1849791"/>
            <a:ext cx="3039842" cy="1443924"/>
          </a:xfrm>
          <a:prstGeom prst="rect">
            <a:avLst/>
          </a:prstGeom>
          <a:noFill/>
          <a:ln>
            <a:noFill/>
          </a:ln>
        </p:spPr>
      </p:pic>
      <p:pic>
        <p:nvPicPr>
          <p:cNvPr id="412" name="Shape 412"/>
          <p:cNvPicPr preferRelativeResize="0"/>
          <p:nvPr/>
        </p:nvPicPr>
        <p:blipFill>
          <a:blip r:embed="rId7">
            <a:alphaModFix/>
          </a:blip>
          <a:stretch>
            <a:fillRect/>
          </a:stretch>
        </p:blipFill>
        <p:spPr>
          <a:xfrm>
            <a:off x="209225" y="2165504"/>
            <a:ext cx="3786187" cy="1009650"/>
          </a:xfrm>
          <a:prstGeom prst="rect">
            <a:avLst/>
          </a:prstGeom>
          <a:noFill/>
          <a:ln>
            <a:noFill/>
          </a:ln>
        </p:spPr>
      </p:pic>
      <p:pic>
        <p:nvPicPr>
          <p:cNvPr id="413" name="Shape 413"/>
          <p:cNvPicPr preferRelativeResize="0"/>
          <p:nvPr/>
        </p:nvPicPr>
        <p:blipFill>
          <a:blip r:embed="rId8">
            <a:alphaModFix/>
          </a:blip>
          <a:stretch>
            <a:fillRect/>
          </a:stretch>
        </p:blipFill>
        <p:spPr>
          <a:xfrm>
            <a:off x="151217" y="3778816"/>
            <a:ext cx="2954982" cy="12783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p:nvPr/>
        </p:nvSpPr>
        <p:spPr>
          <a:xfrm>
            <a:off x="457200" y="1600200"/>
            <a:ext cx="8229600" cy="4526100"/>
          </a:xfrm>
          <a:prstGeom prst="rect">
            <a:avLst/>
          </a:prstGeom>
          <a:noFill/>
          <a:ln>
            <a:noFill/>
          </a:ln>
        </p:spPr>
        <p:txBody>
          <a:bodyPr lIns="91425" tIns="91425" rIns="91425" bIns="91425" anchor="t" anchorCtr="0">
            <a:noAutofit/>
          </a:bodyPr>
          <a:lstStyle/>
          <a:p>
            <a:pPr marL="342900" lvl="0" indent="-139700" rtl="0">
              <a:spcBef>
                <a:spcPts val="0"/>
              </a:spcBef>
              <a:buNone/>
            </a:pPr>
            <a:r>
              <a:rPr lang="en" sz="2400">
                <a:solidFill>
                  <a:srgbClr val="000000"/>
                </a:solidFill>
                <a:latin typeface="Calibri"/>
                <a:ea typeface="Calibri"/>
                <a:cs typeface="Calibri"/>
                <a:sym typeface="Calibri"/>
              </a:rPr>
              <a:t>Hiveage: Cloud based invoicing</a:t>
            </a:r>
          </a:p>
        </p:txBody>
      </p:sp>
      <p:pic>
        <p:nvPicPr>
          <p:cNvPr id="419" name="Shape 419" descr="hiveage-screenshot.pn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Shape 424" descr="screenshot-payroll-summary-page.jpg"/>
          <p:cNvPicPr preferRelativeResize="0"/>
          <p:nvPr/>
        </p:nvPicPr>
        <p:blipFill>
          <a:blip r:embed="rId3">
            <a:alphaModFix/>
          </a:blip>
          <a:stretch>
            <a:fillRect/>
          </a:stretch>
        </p:blipFill>
        <p:spPr>
          <a:xfrm>
            <a:off x="1714500" y="85300"/>
            <a:ext cx="5715000" cy="47053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Shape 429"/>
          <p:cNvPicPr preferRelativeResize="0"/>
          <p:nvPr/>
        </p:nvPicPr>
        <p:blipFill>
          <a:blip r:embed="rId3">
            <a:alphaModFix/>
          </a:blip>
          <a:stretch>
            <a:fillRect/>
          </a:stretch>
        </p:blipFill>
        <p:spPr>
          <a:xfrm>
            <a:off x="2576510" y="2400044"/>
            <a:ext cx="1464600" cy="1408290"/>
          </a:xfrm>
          <a:prstGeom prst="rect">
            <a:avLst/>
          </a:prstGeom>
          <a:noFill/>
          <a:ln>
            <a:noFill/>
          </a:ln>
        </p:spPr>
      </p:pic>
      <p:pic>
        <p:nvPicPr>
          <p:cNvPr id="430" name="Shape 430"/>
          <p:cNvPicPr preferRelativeResize="0"/>
          <p:nvPr/>
        </p:nvPicPr>
        <p:blipFill>
          <a:blip r:embed="rId4">
            <a:alphaModFix/>
          </a:blip>
          <a:stretch>
            <a:fillRect/>
          </a:stretch>
        </p:blipFill>
        <p:spPr>
          <a:xfrm>
            <a:off x="489125" y="1172716"/>
            <a:ext cx="3818349" cy="1087588"/>
          </a:xfrm>
          <a:prstGeom prst="rect">
            <a:avLst/>
          </a:prstGeom>
          <a:noFill/>
          <a:ln>
            <a:noFill/>
          </a:ln>
        </p:spPr>
      </p:pic>
      <p:pic>
        <p:nvPicPr>
          <p:cNvPr id="431" name="Shape 431"/>
          <p:cNvPicPr preferRelativeResize="0"/>
          <p:nvPr/>
        </p:nvPicPr>
        <p:blipFill>
          <a:blip r:embed="rId5">
            <a:alphaModFix/>
          </a:blip>
          <a:stretch>
            <a:fillRect/>
          </a:stretch>
        </p:blipFill>
        <p:spPr>
          <a:xfrm>
            <a:off x="5239346" y="870902"/>
            <a:ext cx="3617049" cy="1771036"/>
          </a:xfrm>
          <a:prstGeom prst="rect">
            <a:avLst/>
          </a:prstGeom>
          <a:noFill/>
          <a:ln>
            <a:noFill/>
          </a:ln>
        </p:spPr>
      </p:pic>
      <p:pic>
        <p:nvPicPr>
          <p:cNvPr id="432" name="Shape 432"/>
          <p:cNvPicPr preferRelativeResize="0"/>
          <p:nvPr/>
        </p:nvPicPr>
        <p:blipFill>
          <a:blip r:embed="rId6">
            <a:alphaModFix/>
          </a:blip>
          <a:stretch>
            <a:fillRect/>
          </a:stretch>
        </p:blipFill>
        <p:spPr>
          <a:xfrm>
            <a:off x="59450" y="3948074"/>
            <a:ext cx="3187775" cy="1099200"/>
          </a:xfrm>
          <a:prstGeom prst="rect">
            <a:avLst/>
          </a:prstGeom>
          <a:noFill/>
          <a:ln>
            <a:noFill/>
          </a:ln>
        </p:spPr>
      </p:pic>
      <p:pic>
        <p:nvPicPr>
          <p:cNvPr id="433" name="Shape 433"/>
          <p:cNvPicPr preferRelativeResize="0"/>
          <p:nvPr/>
        </p:nvPicPr>
        <p:blipFill>
          <a:blip r:embed="rId7">
            <a:alphaModFix/>
          </a:blip>
          <a:stretch>
            <a:fillRect/>
          </a:stretch>
        </p:blipFill>
        <p:spPr>
          <a:xfrm>
            <a:off x="4137403" y="3808334"/>
            <a:ext cx="4897275" cy="1026481"/>
          </a:xfrm>
          <a:prstGeom prst="rect">
            <a:avLst/>
          </a:prstGeom>
          <a:noFill/>
          <a:ln>
            <a:noFill/>
          </a:ln>
        </p:spPr>
      </p:pic>
      <p:sp>
        <p:nvSpPr>
          <p:cNvPr id="434" name="Shape 434"/>
          <p:cNvSpPr txBox="1"/>
          <p:nvPr/>
        </p:nvSpPr>
        <p:spPr>
          <a:xfrm>
            <a:off x="192674" y="128825"/>
            <a:ext cx="8229600" cy="1099200"/>
          </a:xfrm>
          <a:prstGeom prst="rect">
            <a:avLst/>
          </a:prstGeom>
          <a:noFill/>
          <a:ln>
            <a:noFill/>
          </a:ln>
        </p:spPr>
        <p:txBody>
          <a:bodyPr lIns="91425" tIns="91425" rIns="91425" bIns="91425" anchor="ctr" anchorCtr="0">
            <a:noAutofit/>
          </a:bodyPr>
          <a:lstStyle/>
          <a:p>
            <a:pPr lvl="0" algn="ctr" rtl="0">
              <a:spcBef>
                <a:spcPts val="0"/>
              </a:spcBef>
              <a:buNone/>
            </a:pPr>
            <a:r>
              <a:rPr lang="en" sz="4400">
                <a:solidFill>
                  <a:srgbClr val="000000"/>
                </a:solidFill>
                <a:latin typeface="Calibri"/>
                <a:ea typeface="Calibri"/>
                <a:cs typeface="Calibri"/>
                <a:sym typeface="Calibri"/>
              </a:rPr>
              <a:t>Alternatives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p:nvPr/>
        </p:nvSpPr>
        <p:spPr>
          <a:xfrm>
            <a:off x="457200" y="274637"/>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400">
                <a:solidFill>
                  <a:srgbClr val="000000"/>
                </a:solidFill>
                <a:latin typeface="Calibri"/>
                <a:ea typeface="Calibri"/>
                <a:cs typeface="Calibri"/>
                <a:sym typeface="Calibri"/>
              </a:rPr>
              <a:t>Storage</a:t>
            </a:r>
          </a:p>
        </p:txBody>
      </p:sp>
      <p:pic>
        <p:nvPicPr>
          <p:cNvPr id="440" name="Shape 440" descr="google-drive-logo.jpg"/>
          <p:cNvPicPr preferRelativeResize="0"/>
          <p:nvPr/>
        </p:nvPicPr>
        <p:blipFill rotWithShape="1">
          <a:blip r:embed="rId3">
            <a:alphaModFix/>
          </a:blip>
          <a:srcRect l="18072" t="9383" r="18382" b="8638"/>
          <a:stretch/>
        </p:blipFill>
        <p:spPr>
          <a:xfrm>
            <a:off x="329398" y="373034"/>
            <a:ext cx="2013527" cy="1845377"/>
          </a:xfrm>
          <a:prstGeom prst="rect">
            <a:avLst/>
          </a:prstGeom>
          <a:noFill/>
          <a:ln>
            <a:noFill/>
          </a:ln>
        </p:spPr>
      </p:pic>
      <p:pic>
        <p:nvPicPr>
          <p:cNvPr id="441" name="Shape 441" descr="OneDrive.jpg"/>
          <p:cNvPicPr preferRelativeResize="0"/>
          <p:nvPr/>
        </p:nvPicPr>
        <p:blipFill rotWithShape="1">
          <a:blip r:embed="rId4">
            <a:alphaModFix/>
          </a:blip>
          <a:srcRect l="16382" r="16511"/>
          <a:stretch/>
        </p:blipFill>
        <p:spPr>
          <a:xfrm>
            <a:off x="6474691" y="3362036"/>
            <a:ext cx="2290618" cy="1535392"/>
          </a:xfrm>
          <a:prstGeom prst="rect">
            <a:avLst/>
          </a:prstGeom>
          <a:noFill/>
          <a:ln>
            <a:noFill/>
          </a:ln>
        </p:spPr>
      </p:pic>
      <p:pic>
        <p:nvPicPr>
          <p:cNvPr id="442" name="Shape 442" descr="dropbox-logo.png"/>
          <p:cNvPicPr preferRelativeResize="0"/>
          <p:nvPr/>
        </p:nvPicPr>
        <p:blipFill>
          <a:blip r:embed="rId5">
            <a:alphaModFix/>
          </a:blip>
          <a:stretch>
            <a:fillRect/>
          </a:stretch>
        </p:blipFill>
        <p:spPr>
          <a:xfrm>
            <a:off x="2607104" y="1260619"/>
            <a:ext cx="3739264" cy="31534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176" name="Shape 176"/>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177" name="Shape 177"/>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178" name="Shape 178"/>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179" name="Shape 179"/>
          <p:cNvSpPr/>
          <p:nvPr/>
        </p:nvSpPr>
        <p:spPr>
          <a:xfrm>
            <a:off x="0" y="486025"/>
            <a:ext cx="4975200" cy="30846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SzPct val="25000"/>
              <a:buNone/>
            </a:pPr>
            <a:endParaRPr lang="en" sz="2400" dirty="0">
              <a:solidFill>
                <a:srgbClr val="FFFFFF"/>
              </a:solidFill>
            </a:endParaRPr>
          </a:p>
        </p:txBody>
      </p:sp>
      <p:sp>
        <p:nvSpPr>
          <p:cNvPr id="180" name="Shape 180"/>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181" name="Shape 181"/>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182" name="Shape 182"/>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2" name="TextBox 1"/>
          <p:cNvSpPr txBox="1"/>
          <p:nvPr/>
        </p:nvSpPr>
        <p:spPr>
          <a:xfrm>
            <a:off x="311700" y="1276628"/>
            <a:ext cx="4143759" cy="1600438"/>
          </a:xfrm>
          <a:prstGeom prst="rect">
            <a:avLst/>
          </a:prstGeom>
          <a:noFill/>
        </p:spPr>
        <p:txBody>
          <a:bodyPr wrap="square" rtlCol="0">
            <a:spAutoFit/>
          </a:bodyPr>
          <a:lstStyle/>
          <a:p>
            <a:r>
              <a:rPr lang="en" sz="4200" dirty="0">
                <a:solidFill>
                  <a:srgbClr val="FFFFFF"/>
                </a:solidFill>
                <a:latin typeface="Calibri" panose="020F0502020204030204" pitchFamily="34" charset="0"/>
              </a:rPr>
              <a:t>Introduction to </a:t>
            </a:r>
            <a:r>
              <a:rPr lang="en-GB" sz="4200" dirty="0">
                <a:solidFill>
                  <a:srgbClr val="FFFFFF"/>
                </a:solidFill>
                <a:latin typeface="Calibri" panose="020F0502020204030204" pitchFamily="34" charset="0"/>
              </a:rPr>
              <a:t>C</a:t>
            </a:r>
            <a:r>
              <a:rPr lang="en" sz="4200" dirty="0">
                <a:solidFill>
                  <a:srgbClr val="FFFFFF"/>
                </a:solidFill>
                <a:latin typeface="Calibri" panose="020F0502020204030204" pitchFamily="34" charset="0"/>
              </a:rPr>
              <a:t>loud </a:t>
            </a:r>
          </a:p>
          <a:p>
            <a:endParaRPr lang="en-GB"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Shape 447"/>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448" name="Shape 448"/>
          <p:cNvSpPr/>
          <p:nvPr/>
        </p:nvSpPr>
        <p:spPr>
          <a:xfrm>
            <a:off x="0" y="486025"/>
            <a:ext cx="4975200" cy="30846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SzPct val="25000"/>
              <a:buNone/>
            </a:pPr>
            <a:r>
              <a:rPr lang="en" sz="3600" dirty="0">
                <a:solidFill>
                  <a:srgbClr val="FFFFFF"/>
                </a:solidFill>
                <a:latin typeface="Calibri"/>
                <a:ea typeface="Calibri"/>
                <a:cs typeface="Calibri"/>
                <a:sym typeface="Calibri"/>
              </a:rPr>
              <a:t> </a:t>
            </a:r>
            <a:endParaRPr lang="en" sz="3600" dirty="0">
              <a:solidFill>
                <a:srgbClr val="FFFFFF"/>
              </a:solidFill>
            </a:endParaRPr>
          </a:p>
        </p:txBody>
      </p:sp>
      <p:sp>
        <p:nvSpPr>
          <p:cNvPr id="2" name="TextBox 1"/>
          <p:cNvSpPr txBox="1"/>
          <p:nvPr/>
        </p:nvSpPr>
        <p:spPr>
          <a:xfrm>
            <a:off x="258619" y="1487055"/>
            <a:ext cx="2650836" cy="830997"/>
          </a:xfrm>
          <a:prstGeom prst="rect">
            <a:avLst/>
          </a:prstGeom>
          <a:noFill/>
        </p:spPr>
        <p:txBody>
          <a:bodyPr wrap="square" rtlCol="0">
            <a:spAutoFit/>
          </a:bodyPr>
          <a:lstStyle/>
          <a:p>
            <a:r>
              <a:rPr lang="en" sz="4800" dirty="0">
                <a:solidFill>
                  <a:srgbClr val="FFFFFF"/>
                </a:solidFill>
                <a:latin typeface="Calibri"/>
                <a:ea typeface="Calibri"/>
                <a:cs typeface="Calibri"/>
                <a:sym typeface="Calibri"/>
              </a:rPr>
              <a:t>Cost</a:t>
            </a:r>
            <a:endParaRPr lang="en-GB" sz="4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Shape 453" descr="Untitled design (42).png"/>
          <p:cNvPicPr preferRelativeResize="0"/>
          <p:nvPr/>
        </p:nvPicPr>
        <p:blipFill rotWithShape="1">
          <a:blip r:embed="rId3">
            <a:alphaModFix/>
          </a:blip>
          <a:srcRect l="28403" r="28897"/>
          <a:stretch/>
        </p:blipFill>
        <p:spPr>
          <a:xfrm>
            <a:off x="6425213" y="1930067"/>
            <a:ext cx="1736437" cy="1948049"/>
          </a:xfrm>
          <a:prstGeom prst="rect">
            <a:avLst/>
          </a:prstGeom>
          <a:noFill/>
          <a:ln>
            <a:noFill/>
          </a:ln>
        </p:spPr>
      </p:pic>
      <p:sp>
        <p:nvSpPr>
          <p:cNvPr id="454" name="Shape 454"/>
          <p:cNvSpPr txBox="1"/>
          <p:nvPr/>
        </p:nvSpPr>
        <p:spPr>
          <a:xfrm>
            <a:off x="436050" y="218000"/>
            <a:ext cx="7725600" cy="10281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Cost Savings?</a:t>
            </a:r>
          </a:p>
        </p:txBody>
      </p:sp>
      <p:sp>
        <p:nvSpPr>
          <p:cNvPr id="455" name="Shape 455"/>
          <p:cNvSpPr txBox="1"/>
          <p:nvPr/>
        </p:nvSpPr>
        <p:spPr>
          <a:xfrm>
            <a:off x="671775" y="1175124"/>
            <a:ext cx="5341098" cy="3869700"/>
          </a:xfrm>
          <a:prstGeom prst="rect">
            <a:avLst/>
          </a:prstGeom>
          <a:noFill/>
          <a:ln>
            <a:noFill/>
          </a:ln>
        </p:spPr>
        <p:txBody>
          <a:bodyPr lIns="91425" tIns="91425" rIns="91425" bIns="91425" anchor="t" anchorCtr="0">
            <a:noAutofit/>
          </a:bodyPr>
          <a:lstStyle/>
          <a:p>
            <a:pPr marL="495300" lvl="0" indent="-457200" rtl="0">
              <a:lnSpc>
                <a:spcPct val="150000"/>
              </a:lnSpc>
              <a:spcBef>
                <a:spcPts val="600"/>
              </a:spcBef>
              <a:buClr>
                <a:srgbClr val="000000"/>
              </a:buClr>
              <a:buSzPct val="100000"/>
              <a:buFont typeface="Arial" panose="020B0604020202020204" pitchFamily="34" charset="0"/>
              <a:buChar char="•"/>
            </a:pPr>
            <a:r>
              <a:rPr lang="en" sz="2800" dirty="0">
                <a:solidFill>
                  <a:srgbClr val="000000"/>
                </a:solidFill>
                <a:latin typeface="Calibri" panose="020F0502020204030204" pitchFamily="34" charset="0"/>
              </a:rPr>
              <a:t>No / nominal start up costs</a:t>
            </a:r>
          </a:p>
          <a:p>
            <a:pPr marL="495300" lvl="0" indent="-457200" rtl="0">
              <a:lnSpc>
                <a:spcPct val="150000"/>
              </a:lnSpc>
              <a:spcBef>
                <a:spcPts val="600"/>
              </a:spcBef>
              <a:buClr>
                <a:srgbClr val="000000"/>
              </a:buClr>
              <a:buSzPct val="100000"/>
              <a:buFont typeface="Arial" panose="020B0604020202020204" pitchFamily="34" charset="0"/>
              <a:buChar char="•"/>
            </a:pPr>
            <a:r>
              <a:rPr lang="en" sz="2800" dirty="0">
                <a:solidFill>
                  <a:srgbClr val="000000"/>
                </a:solidFill>
                <a:latin typeface="Calibri" panose="020F0502020204030204" pitchFamily="34" charset="0"/>
              </a:rPr>
              <a:t>No server to buy or maintain</a:t>
            </a:r>
          </a:p>
          <a:p>
            <a:pPr marL="495300" lvl="0" indent="-457200" rtl="0">
              <a:lnSpc>
                <a:spcPct val="150000"/>
              </a:lnSpc>
              <a:spcBef>
                <a:spcPts val="600"/>
              </a:spcBef>
              <a:buClr>
                <a:srgbClr val="000000"/>
              </a:buClr>
              <a:buSzPct val="100000"/>
              <a:buFont typeface="Arial" panose="020B0604020202020204" pitchFamily="34" charset="0"/>
              <a:buChar char="•"/>
            </a:pPr>
            <a:r>
              <a:rPr lang="en" sz="2800" dirty="0">
                <a:solidFill>
                  <a:srgbClr val="000000"/>
                </a:solidFill>
                <a:latin typeface="Calibri" panose="020F0502020204030204" pitchFamily="34" charset="0"/>
              </a:rPr>
              <a:t>No manual installation</a:t>
            </a:r>
          </a:p>
          <a:p>
            <a:pPr marL="495300" lvl="0" indent="-457200" rtl="0">
              <a:lnSpc>
                <a:spcPct val="150000"/>
              </a:lnSpc>
              <a:spcBef>
                <a:spcPts val="600"/>
              </a:spcBef>
              <a:buClr>
                <a:srgbClr val="000000"/>
              </a:buClr>
              <a:buSzPct val="100000"/>
              <a:buFont typeface="Arial" panose="020B0604020202020204" pitchFamily="34" charset="0"/>
              <a:buChar char="•"/>
            </a:pPr>
            <a:r>
              <a:rPr lang="en" sz="2800" dirty="0">
                <a:solidFill>
                  <a:srgbClr val="000000"/>
                </a:solidFill>
                <a:latin typeface="Calibri" panose="020F0502020204030204" pitchFamily="34" charset="0"/>
              </a:rPr>
              <a:t>No IT staff</a:t>
            </a:r>
          </a:p>
          <a:p>
            <a:pPr marL="495300" lvl="0" indent="-457200" rtl="0">
              <a:lnSpc>
                <a:spcPct val="150000"/>
              </a:lnSpc>
              <a:spcBef>
                <a:spcPts val="600"/>
              </a:spcBef>
              <a:buClr>
                <a:srgbClr val="000000"/>
              </a:buClr>
              <a:buSzPct val="100000"/>
              <a:buFont typeface="Arial" panose="020B0604020202020204" pitchFamily="34" charset="0"/>
              <a:buChar char="•"/>
            </a:pPr>
            <a:r>
              <a:rPr lang="en" sz="2800" dirty="0">
                <a:solidFill>
                  <a:srgbClr val="000000"/>
                </a:solidFill>
                <a:latin typeface="Calibri" panose="020F0502020204030204" pitchFamily="34" charset="0"/>
              </a:rPr>
              <a:t>No maintenance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p:nvPr/>
        </p:nvSpPr>
        <p:spPr>
          <a:xfrm>
            <a:off x="457200" y="71437"/>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Cost Savings?</a:t>
            </a:r>
          </a:p>
        </p:txBody>
      </p:sp>
      <p:graphicFrame>
        <p:nvGraphicFramePr>
          <p:cNvPr id="462" name="Shape 462"/>
          <p:cNvGraphicFramePr/>
          <p:nvPr>
            <p:extLst>
              <p:ext uri="{D42A27DB-BD31-4B8C-83A1-F6EECF244321}">
                <p14:modId xmlns:p14="http://schemas.microsoft.com/office/powerpoint/2010/main" val="148327928"/>
              </p:ext>
            </p:extLst>
          </p:nvPr>
        </p:nvGraphicFramePr>
        <p:xfrm>
          <a:off x="883125" y="1366692"/>
          <a:ext cx="7377750" cy="3419155"/>
        </p:xfrm>
        <a:graphic>
          <a:graphicData uri="http://schemas.openxmlformats.org/drawingml/2006/table">
            <a:tbl>
              <a:tblPr>
                <a:noFill/>
                <a:tableStyleId>{C254AD60-EAE7-49B5-AC30-361862B9D021}</a:tableStyleId>
              </a:tblPr>
              <a:tblGrid>
                <a:gridCol w="3688875">
                  <a:extLst>
                    <a:ext uri="{9D8B030D-6E8A-4147-A177-3AD203B41FA5}">
                      <a16:colId xmlns:a16="http://schemas.microsoft.com/office/drawing/2014/main" val="20000"/>
                    </a:ext>
                  </a:extLst>
                </a:gridCol>
                <a:gridCol w="3688875">
                  <a:extLst>
                    <a:ext uri="{9D8B030D-6E8A-4147-A177-3AD203B41FA5}">
                      <a16:colId xmlns:a16="http://schemas.microsoft.com/office/drawing/2014/main" val="20001"/>
                    </a:ext>
                  </a:extLst>
                </a:gridCol>
              </a:tblGrid>
              <a:tr h="731625">
                <a:tc>
                  <a:txBody>
                    <a:bodyPr/>
                    <a:lstStyle/>
                    <a:p>
                      <a:pPr lvl="0" algn="ctr" rtl="0">
                        <a:spcBef>
                          <a:spcPts val="0"/>
                        </a:spcBef>
                        <a:buNone/>
                      </a:pPr>
                      <a:r>
                        <a:rPr lang="en" sz="2400" b="1" i="0" dirty="0">
                          <a:latin typeface="Calibri" panose="020F0502020204030204" pitchFamily="34" charset="0"/>
                        </a:rPr>
                        <a:t>Solution</a:t>
                      </a:r>
                    </a:p>
                  </a:txBody>
                  <a:tcPr marL="63500" marR="63500" marT="63500" marB="63500"/>
                </a:tc>
                <a:tc>
                  <a:txBody>
                    <a:bodyPr/>
                    <a:lstStyle/>
                    <a:p>
                      <a:pPr lvl="0" algn="ctr" rtl="0">
                        <a:spcBef>
                          <a:spcPts val="0"/>
                        </a:spcBef>
                        <a:buNone/>
                      </a:pPr>
                      <a:r>
                        <a:rPr lang="en" sz="2400" b="1" i="0" dirty="0">
                          <a:latin typeface="Calibri" panose="020F0502020204030204" pitchFamily="34" charset="0"/>
                        </a:rPr>
                        <a:t>Cost</a:t>
                      </a:r>
                    </a:p>
                  </a:txBody>
                  <a:tcPr marL="63500" marR="63500" marT="63500" marB="63500"/>
                </a:tc>
                <a:extLst>
                  <a:ext uri="{0D108BD9-81ED-4DB2-BD59-A6C34878D82A}">
                    <a16:rowId xmlns:a16="http://schemas.microsoft.com/office/drawing/2014/main" val="10000"/>
                  </a:ext>
                </a:extLst>
              </a:tr>
              <a:tr h="1151950">
                <a:tc>
                  <a:txBody>
                    <a:bodyPr/>
                    <a:lstStyle/>
                    <a:p>
                      <a:pPr lvl="0" rtl="0">
                        <a:spcBef>
                          <a:spcPts val="0"/>
                        </a:spcBef>
                        <a:buNone/>
                      </a:pPr>
                      <a:r>
                        <a:rPr lang="en" sz="2400" b="0" i="0" dirty="0">
                          <a:latin typeface="Calibri" panose="020F0502020204030204" pitchFamily="34" charset="0"/>
                        </a:rPr>
                        <a:t>In house exchange server, first year cost excluding user licensing</a:t>
                      </a:r>
                    </a:p>
                  </a:txBody>
                  <a:tcPr marL="63500" marR="63500" marT="63500" marB="63500"/>
                </a:tc>
                <a:tc>
                  <a:txBody>
                    <a:bodyPr/>
                    <a:lstStyle/>
                    <a:p>
                      <a:pPr lvl="0" rtl="0">
                        <a:spcBef>
                          <a:spcPts val="0"/>
                        </a:spcBef>
                        <a:buNone/>
                      </a:pPr>
                      <a:r>
                        <a:rPr lang="en" sz="2400" b="0" i="0" dirty="0">
                          <a:latin typeface="Calibri" panose="020F0502020204030204" pitchFamily="34" charset="0"/>
                        </a:rPr>
                        <a:t>£6500 approx.</a:t>
                      </a:r>
                    </a:p>
                  </a:txBody>
                  <a:tcPr marL="63500" marR="63500" marT="63500" marB="63500"/>
                </a:tc>
                <a:extLst>
                  <a:ext uri="{0D108BD9-81ED-4DB2-BD59-A6C34878D82A}">
                    <a16:rowId xmlns:a16="http://schemas.microsoft.com/office/drawing/2014/main" val="10001"/>
                  </a:ext>
                </a:extLst>
              </a:tr>
              <a:tr h="731625">
                <a:tc>
                  <a:txBody>
                    <a:bodyPr/>
                    <a:lstStyle/>
                    <a:p>
                      <a:pPr lvl="0" rtl="0">
                        <a:spcBef>
                          <a:spcPts val="0"/>
                        </a:spcBef>
                        <a:buNone/>
                      </a:pPr>
                      <a:r>
                        <a:rPr lang="en" sz="2400" b="0" i="0">
                          <a:latin typeface="Calibri" panose="020F0502020204030204" pitchFamily="34" charset="0"/>
                        </a:rPr>
                        <a:t>Google Apps (Cloud)</a:t>
                      </a:r>
                    </a:p>
                  </a:txBody>
                  <a:tcPr marL="63500" marR="63500" marT="63500" marB="63500"/>
                </a:tc>
                <a:tc>
                  <a:txBody>
                    <a:bodyPr/>
                    <a:lstStyle/>
                    <a:p>
                      <a:pPr lvl="0" rtl="0">
                        <a:spcBef>
                          <a:spcPts val="0"/>
                        </a:spcBef>
                        <a:buNone/>
                      </a:pPr>
                      <a:r>
                        <a:rPr lang="en" sz="2400" b="0" i="0" dirty="0">
                          <a:latin typeface="Calibri" panose="020F0502020204030204" pitchFamily="34" charset="0"/>
                        </a:rPr>
                        <a:t>£33 per year per user</a:t>
                      </a:r>
                    </a:p>
                  </a:txBody>
                  <a:tcPr marL="63500" marR="63500" marT="63500" marB="63500"/>
                </a:tc>
                <a:extLst>
                  <a:ext uri="{0D108BD9-81ED-4DB2-BD59-A6C34878D82A}">
                    <a16:rowId xmlns:a16="http://schemas.microsoft.com/office/drawing/2014/main" val="10002"/>
                  </a:ext>
                </a:extLst>
              </a:tr>
              <a:tr h="731625">
                <a:tc>
                  <a:txBody>
                    <a:bodyPr/>
                    <a:lstStyle/>
                    <a:p>
                      <a:pPr lvl="0" rtl="0">
                        <a:spcBef>
                          <a:spcPts val="0"/>
                        </a:spcBef>
                        <a:buNone/>
                      </a:pPr>
                      <a:r>
                        <a:rPr lang="en" sz="2400" b="0" i="0">
                          <a:latin typeface="Calibri" panose="020F0502020204030204" pitchFamily="34" charset="0"/>
                        </a:rPr>
                        <a:t>Microsoft 365 (Cloud)</a:t>
                      </a:r>
                    </a:p>
                  </a:txBody>
                  <a:tcPr marL="63500" marR="63500" marT="63500" marB="63500"/>
                </a:tc>
                <a:tc>
                  <a:txBody>
                    <a:bodyPr/>
                    <a:lstStyle/>
                    <a:p>
                      <a:pPr lvl="0" rtl="0">
                        <a:spcBef>
                          <a:spcPts val="0"/>
                        </a:spcBef>
                        <a:buNone/>
                      </a:pPr>
                      <a:r>
                        <a:rPr lang="en" sz="2400" b="0" i="0" dirty="0">
                          <a:latin typeface="Calibri" panose="020F0502020204030204" pitchFamily="34" charset="0"/>
                        </a:rPr>
                        <a:t>£37.20 per year per user</a:t>
                      </a:r>
                    </a:p>
                  </a:txBody>
                  <a:tcPr marL="63500" marR="63500" marT="63500" marB="63500"/>
                </a:tc>
                <a:extLst>
                  <a:ext uri="{0D108BD9-81ED-4DB2-BD59-A6C34878D82A}">
                    <a16:rowId xmlns:a16="http://schemas.microsoft.com/office/drawing/2014/main" val="10003"/>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p:nvPr/>
        </p:nvSpPr>
        <p:spPr>
          <a:xfrm>
            <a:off x="457200" y="274637"/>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Access anywhere</a:t>
            </a:r>
          </a:p>
        </p:txBody>
      </p:sp>
      <p:sp>
        <p:nvSpPr>
          <p:cNvPr id="468" name="Shape 468"/>
          <p:cNvSpPr txBox="1"/>
          <p:nvPr/>
        </p:nvSpPr>
        <p:spPr>
          <a:xfrm>
            <a:off x="368000" y="1328225"/>
            <a:ext cx="5019850" cy="3042300"/>
          </a:xfrm>
          <a:prstGeom prst="rect">
            <a:avLst/>
          </a:prstGeom>
          <a:noFill/>
          <a:ln>
            <a:noFill/>
          </a:ln>
        </p:spPr>
        <p:txBody>
          <a:bodyPr lIns="91425" tIns="91425" rIns="91425" bIns="91425" anchor="t" anchorCtr="0">
            <a:noAutofit/>
          </a:bodyPr>
          <a:lstStyle/>
          <a:p>
            <a:pPr marL="508000" lvl="0" indent="-457200" rtl="0">
              <a:lnSpc>
                <a:spcPct val="150000"/>
              </a:lnSpc>
              <a:spcBef>
                <a:spcPts val="0"/>
              </a:spcBef>
              <a:buSzPct val="100000"/>
              <a:buFont typeface="Arial" panose="020B0604020202020204" pitchFamily="34" charset="0"/>
              <a:buChar char="•"/>
            </a:pPr>
            <a:r>
              <a:rPr lang="en" sz="2600" dirty="0">
                <a:latin typeface="Calibri" panose="020F0502020204030204" pitchFamily="34" charset="0"/>
              </a:rPr>
              <a:t>Flexible working incl on mobile    </a:t>
            </a:r>
          </a:p>
          <a:p>
            <a:pPr marL="508000" lvl="0" indent="-457200" rtl="0">
              <a:lnSpc>
                <a:spcPct val="150000"/>
              </a:lnSpc>
              <a:spcBef>
                <a:spcPts val="0"/>
              </a:spcBef>
              <a:buSzPct val="100000"/>
              <a:buFont typeface="Arial" panose="020B0604020202020204" pitchFamily="34" charset="0"/>
              <a:buChar char="•"/>
            </a:pPr>
            <a:r>
              <a:rPr lang="en" sz="2600" dirty="0">
                <a:latin typeface="Calibri" panose="020F0502020204030204" pitchFamily="34" charset="0"/>
              </a:rPr>
              <a:t>Working on the road</a:t>
            </a:r>
          </a:p>
          <a:p>
            <a:pPr marL="508000" lvl="0" indent="-457200" rtl="0">
              <a:lnSpc>
                <a:spcPct val="150000"/>
              </a:lnSpc>
              <a:spcBef>
                <a:spcPts val="0"/>
              </a:spcBef>
              <a:buSzPct val="100000"/>
              <a:buFont typeface="Arial" panose="020B0604020202020204" pitchFamily="34" charset="0"/>
              <a:buChar char="•"/>
            </a:pPr>
            <a:r>
              <a:rPr lang="en" sz="2600" dirty="0">
                <a:latin typeface="Calibri" panose="020F0502020204030204" pitchFamily="34" charset="0"/>
              </a:rPr>
              <a:t>Multi devices</a:t>
            </a:r>
          </a:p>
          <a:p>
            <a:pPr marL="508000" lvl="0" indent="-457200" rtl="0">
              <a:lnSpc>
                <a:spcPct val="150000"/>
              </a:lnSpc>
              <a:spcBef>
                <a:spcPts val="0"/>
              </a:spcBef>
              <a:buSzPct val="100000"/>
              <a:buFont typeface="Arial" panose="020B0604020202020204" pitchFamily="34" charset="0"/>
              <a:buChar char="•"/>
            </a:pPr>
            <a:r>
              <a:rPr lang="en" sz="2600" dirty="0">
                <a:latin typeface="Calibri" panose="020F0502020204030204" pitchFamily="34" charset="0"/>
              </a:rPr>
              <a:t>Strategic advantage</a:t>
            </a:r>
          </a:p>
          <a:p>
            <a:pPr marL="508000" lvl="0" indent="-457200" rtl="0">
              <a:lnSpc>
                <a:spcPct val="150000"/>
              </a:lnSpc>
              <a:spcBef>
                <a:spcPts val="0"/>
              </a:spcBef>
              <a:buSzPct val="100000"/>
              <a:buFont typeface="Arial" panose="020B0604020202020204" pitchFamily="34" charset="0"/>
              <a:buChar char="•"/>
            </a:pPr>
            <a:r>
              <a:rPr lang="en" sz="2600" dirty="0">
                <a:latin typeface="Calibri" panose="020F0502020204030204" pitchFamily="34" charset="0"/>
              </a:rPr>
              <a:t>Mobile support</a:t>
            </a:r>
          </a:p>
        </p:txBody>
      </p:sp>
      <p:pic>
        <p:nvPicPr>
          <p:cNvPr id="469" name="Shape 469"/>
          <p:cNvPicPr preferRelativeResize="0"/>
          <p:nvPr/>
        </p:nvPicPr>
        <p:blipFill rotWithShape="1">
          <a:blip r:embed="rId3">
            <a:alphaModFix/>
          </a:blip>
          <a:srcRect t="21739" b="14020"/>
          <a:stretch/>
        </p:blipFill>
        <p:spPr>
          <a:xfrm>
            <a:off x="4572000" y="2471226"/>
            <a:ext cx="3468424" cy="18993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p:nvPr/>
        </p:nvSpPr>
        <p:spPr>
          <a:xfrm>
            <a:off x="457200" y="66512"/>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Collaborative Working</a:t>
            </a:r>
          </a:p>
        </p:txBody>
      </p:sp>
      <p:pic>
        <p:nvPicPr>
          <p:cNvPr id="475" name="Shape 475" descr="Fotolia_72665806_Subscription_Monthly_M.jpg"/>
          <p:cNvPicPr preferRelativeResize="0"/>
          <p:nvPr/>
        </p:nvPicPr>
        <p:blipFill>
          <a:blip r:embed="rId3">
            <a:alphaModFix/>
          </a:blip>
          <a:stretch>
            <a:fillRect/>
          </a:stretch>
        </p:blipFill>
        <p:spPr>
          <a:xfrm>
            <a:off x="4136934" y="1738618"/>
            <a:ext cx="4772450" cy="2447000"/>
          </a:xfrm>
          <a:prstGeom prst="rect">
            <a:avLst/>
          </a:prstGeom>
          <a:noFill/>
          <a:ln>
            <a:noFill/>
          </a:ln>
        </p:spPr>
      </p:pic>
      <p:sp>
        <p:nvSpPr>
          <p:cNvPr id="476" name="Shape 476"/>
          <p:cNvSpPr txBox="1"/>
          <p:nvPr/>
        </p:nvSpPr>
        <p:spPr>
          <a:xfrm>
            <a:off x="457200" y="985750"/>
            <a:ext cx="8229600" cy="411600"/>
          </a:xfrm>
          <a:prstGeom prst="rect">
            <a:avLst/>
          </a:prstGeom>
          <a:noFill/>
          <a:ln>
            <a:noFill/>
          </a:ln>
        </p:spPr>
        <p:txBody>
          <a:bodyPr lIns="91425" tIns="91425" rIns="91425" bIns="91425" anchor="t" anchorCtr="0">
            <a:noAutofit/>
          </a:bodyPr>
          <a:lstStyle/>
          <a:p>
            <a:pPr marL="0" lvl="0" indent="0" algn="l" rtl="0">
              <a:spcBef>
                <a:spcPts val="640"/>
              </a:spcBef>
              <a:buNone/>
            </a:pPr>
            <a:r>
              <a:rPr lang="en" sz="2800" dirty="0">
                <a:solidFill>
                  <a:srgbClr val="000000"/>
                </a:solidFill>
                <a:latin typeface="Calibri"/>
                <a:ea typeface="Calibri"/>
                <a:cs typeface="Calibri"/>
                <a:sym typeface="Calibri"/>
              </a:rPr>
              <a:t>Real-time collaboration</a:t>
            </a:r>
          </a:p>
        </p:txBody>
      </p:sp>
      <p:sp>
        <p:nvSpPr>
          <p:cNvPr id="477" name="Shape 477"/>
          <p:cNvSpPr txBox="1"/>
          <p:nvPr/>
        </p:nvSpPr>
        <p:spPr>
          <a:xfrm>
            <a:off x="457200" y="1544654"/>
            <a:ext cx="4765148" cy="3185400"/>
          </a:xfrm>
          <a:prstGeom prst="rect">
            <a:avLst/>
          </a:prstGeom>
          <a:noFill/>
          <a:ln>
            <a:noFill/>
          </a:ln>
        </p:spPr>
        <p:txBody>
          <a:bodyPr lIns="91425" tIns="91425" rIns="91425" bIns="91425" anchor="t" anchorCtr="0">
            <a:noAutofit/>
          </a:bodyPr>
          <a:lstStyle/>
          <a:p>
            <a:pPr marL="508000" lvl="0" indent="-457200" rtl="0">
              <a:lnSpc>
                <a:spcPct val="150000"/>
              </a:lnSpc>
              <a:spcBef>
                <a:spcPts val="0"/>
              </a:spcBef>
              <a:buSzPct val="100000"/>
              <a:buFont typeface="Arial" panose="020B0604020202020204" pitchFamily="34" charset="0"/>
              <a:buChar char="•"/>
            </a:pPr>
            <a:r>
              <a:rPr lang="en" sz="2600" dirty="0">
                <a:latin typeface="Calibri" panose="020F0502020204030204" pitchFamily="34" charset="0"/>
              </a:rPr>
              <a:t>Different offices</a:t>
            </a:r>
          </a:p>
          <a:p>
            <a:pPr marL="508000" lvl="0" indent="-457200" rtl="0">
              <a:lnSpc>
                <a:spcPct val="150000"/>
              </a:lnSpc>
              <a:spcBef>
                <a:spcPts val="0"/>
              </a:spcBef>
              <a:buSzPct val="100000"/>
              <a:buFont typeface="Arial" panose="020B0604020202020204" pitchFamily="34" charset="0"/>
              <a:buChar char="•"/>
            </a:pPr>
            <a:r>
              <a:rPr lang="en" sz="2600" dirty="0">
                <a:latin typeface="Calibri" panose="020F0502020204030204" pitchFamily="34" charset="0"/>
              </a:rPr>
              <a:t>Different cities</a:t>
            </a:r>
          </a:p>
          <a:p>
            <a:pPr marL="508000" lvl="0" indent="-457200" rtl="0">
              <a:lnSpc>
                <a:spcPct val="150000"/>
              </a:lnSpc>
              <a:spcBef>
                <a:spcPts val="0"/>
              </a:spcBef>
              <a:buSzPct val="100000"/>
              <a:buFont typeface="Arial" panose="020B0604020202020204" pitchFamily="34" charset="0"/>
              <a:buChar char="•"/>
            </a:pPr>
            <a:r>
              <a:rPr lang="en" sz="2600" dirty="0">
                <a:latin typeface="Calibri" panose="020F0502020204030204" pitchFamily="34" charset="0"/>
              </a:rPr>
              <a:t>Different countries</a:t>
            </a:r>
          </a:p>
          <a:p>
            <a:pPr marL="508000" lvl="0" indent="-457200" rtl="0">
              <a:lnSpc>
                <a:spcPct val="150000"/>
              </a:lnSpc>
              <a:spcBef>
                <a:spcPts val="0"/>
              </a:spcBef>
              <a:buSzPct val="100000"/>
              <a:buFont typeface="Arial" panose="020B0604020202020204" pitchFamily="34" charset="0"/>
              <a:buChar char="•"/>
            </a:pPr>
            <a:r>
              <a:rPr lang="en" sz="2600" dirty="0">
                <a:latin typeface="Calibri" panose="020F0502020204030204" pitchFamily="34" charset="0"/>
              </a:rPr>
              <a:t>Different continents</a:t>
            </a:r>
          </a:p>
          <a:p>
            <a:pPr marL="508000" lvl="0" indent="-457200" rtl="0">
              <a:lnSpc>
                <a:spcPct val="150000"/>
              </a:lnSpc>
              <a:spcBef>
                <a:spcPts val="0"/>
              </a:spcBef>
              <a:buSzPct val="100000"/>
              <a:buFont typeface="Arial" panose="020B0604020202020204" pitchFamily="34" charset="0"/>
              <a:buChar char="•"/>
            </a:pPr>
            <a:r>
              <a:rPr lang="en" sz="2600" dirty="0">
                <a:latin typeface="Calibri" panose="020F0502020204030204" pitchFamily="34" charset="0"/>
              </a:rPr>
              <a:t>Same document, real time…..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Shape 482" descr="Untitled Screencast.gif">
            <a:hlinkClick r:id="rId3"/>
          </p:cNvPr>
          <p:cNvPicPr preferRelativeResize="0"/>
          <p:nvPr/>
        </p:nvPicPr>
        <p:blipFill>
          <a:blip r:embed="rId4">
            <a:alphaModFix/>
          </a:blip>
          <a:stretch>
            <a:fillRect/>
          </a:stretch>
        </p:blipFill>
        <p:spPr>
          <a:xfrm>
            <a:off x="0" y="249382"/>
            <a:ext cx="9144000" cy="46863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422" y="819170"/>
            <a:ext cx="9052578" cy="301447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493" name="Shape 493"/>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494" name="Shape 494"/>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495" name="Shape 495"/>
          <p:cNvSpPr/>
          <p:nvPr/>
        </p:nvSpPr>
        <p:spPr>
          <a:xfrm>
            <a:off x="0" y="486025"/>
            <a:ext cx="4975200" cy="30846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SzPct val="25000"/>
              <a:buNone/>
            </a:pPr>
            <a:endParaRPr lang="en" sz="3600" dirty="0">
              <a:solidFill>
                <a:srgbClr val="FFFFFF"/>
              </a:solidFill>
            </a:endParaRPr>
          </a:p>
        </p:txBody>
      </p:sp>
      <p:sp>
        <p:nvSpPr>
          <p:cNvPr id="2" name="TextBox 1"/>
          <p:cNvSpPr txBox="1"/>
          <p:nvPr/>
        </p:nvSpPr>
        <p:spPr>
          <a:xfrm>
            <a:off x="311700" y="1583030"/>
            <a:ext cx="2844800" cy="954107"/>
          </a:xfrm>
          <a:prstGeom prst="rect">
            <a:avLst/>
          </a:prstGeom>
          <a:noFill/>
        </p:spPr>
        <p:txBody>
          <a:bodyPr wrap="square" rtlCol="0">
            <a:spAutoFit/>
          </a:bodyPr>
          <a:lstStyle/>
          <a:p>
            <a:r>
              <a:rPr lang="en" sz="4200" dirty="0">
                <a:solidFill>
                  <a:srgbClr val="FFFFFF"/>
                </a:solidFill>
                <a:latin typeface="Calibri" panose="020F0502020204030204" pitchFamily="34" charset="0"/>
                <a:ea typeface="Calibri"/>
                <a:cs typeface="Calibri"/>
                <a:sym typeface="Calibri"/>
              </a:rPr>
              <a:t>Implications </a:t>
            </a:r>
            <a:r>
              <a:rPr lang="en" sz="4200" dirty="0">
                <a:solidFill>
                  <a:srgbClr val="FFFFFF"/>
                </a:solidFill>
                <a:latin typeface="Calibri" panose="020F0502020204030204" pitchFamily="34" charset="0"/>
              </a:rPr>
              <a:t> </a:t>
            </a:r>
          </a:p>
          <a:p>
            <a:endParaRPr lang="en-GB"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p:nvPr/>
        </p:nvSpPr>
        <p:spPr>
          <a:xfrm>
            <a:off x="457200" y="135447"/>
            <a:ext cx="8229600" cy="915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Getting data onto your mobile</a:t>
            </a:r>
          </a:p>
        </p:txBody>
      </p:sp>
      <p:sp>
        <p:nvSpPr>
          <p:cNvPr id="501" name="Shape 501"/>
          <p:cNvSpPr txBox="1"/>
          <p:nvPr/>
        </p:nvSpPr>
        <p:spPr>
          <a:xfrm>
            <a:off x="457200" y="1050450"/>
            <a:ext cx="8229600" cy="3537900"/>
          </a:xfrm>
          <a:prstGeom prst="rect">
            <a:avLst/>
          </a:prstGeom>
          <a:noFill/>
          <a:ln>
            <a:noFill/>
          </a:ln>
        </p:spPr>
        <p:txBody>
          <a:bodyPr lIns="91425" tIns="91425" rIns="91425" bIns="91425" anchor="t" anchorCtr="0">
            <a:noAutofit/>
          </a:bodyPr>
          <a:lstStyle/>
          <a:p>
            <a:pPr marL="482600" lvl="0" indent="-457200" rtl="0">
              <a:lnSpc>
                <a:spcPct val="115000"/>
              </a:lnSpc>
              <a:spcBef>
                <a:spcPts val="640"/>
              </a:spcBef>
              <a:buClr>
                <a:srgbClr val="000000"/>
              </a:buClr>
              <a:buSzPct val="100000"/>
              <a:buFont typeface="Arial" panose="020B0604020202020204" pitchFamily="34" charset="0"/>
              <a:buChar char="•"/>
            </a:pPr>
            <a:r>
              <a:rPr lang="en" sz="2600" dirty="0">
                <a:solidFill>
                  <a:srgbClr val="000000"/>
                </a:solidFill>
                <a:latin typeface="Calibri"/>
                <a:ea typeface="Calibri"/>
                <a:cs typeface="Calibri"/>
                <a:sym typeface="Calibri"/>
              </a:rPr>
              <a:t>You can use your device to manage your business wherever you are</a:t>
            </a:r>
          </a:p>
          <a:p>
            <a:pPr marL="482600" lvl="0" indent="-457200" rtl="0">
              <a:lnSpc>
                <a:spcPct val="115000"/>
              </a:lnSpc>
              <a:spcBef>
                <a:spcPts val="640"/>
              </a:spcBef>
              <a:buClr>
                <a:srgbClr val="000000"/>
              </a:buClr>
              <a:buSzPct val="100000"/>
              <a:buFont typeface="Arial" panose="020B0604020202020204" pitchFamily="34" charset="0"/>
              <a:buChar char="•"/>
            </a:pPr>
            <a:r>
              <a:rPr lang="en" sz="2600" dirty="0">
                <a:solidFill>
                  <a:srgbClr val="000000"/>
                </a:solidFill>
                <a:latin typeface="Calibri"/>
                <a:ea typeface="Calibri"/>
                <a:cs typeface="Calibri"/>
                <a:sym typeface="Calibri"/>
              </a:rPr>
              <a:t>Syncing your data to your device is essential </a:t>
            </a:r>
          </a:p>
          <a:p>
            <a:pPr marL="482600" lvl="0" indent="-457200" rtl="0">
              <a:lnSpc>
                <a:spcPct val="115000"/>
              </a:lnSpc>
              <a:spcBef>
                <a:spcPts val="640"/>
              </a:spcBef>
              <a:buClr>
                <a:srgbClr val="000000"/>
              </a:buClr>
              <a:buSzPct val="100000"/>
              <a:buFont typeface="Arial" panose="020B0604020202020204" pitchFamily="34" charset="0"/>
              <a:buChar char="•"/>
            </a:pPr>
            <a:r>
              <a:rPr lang="en" sz="2600" dirty="0">
                <a:solidFill>
                  <a:srgbClr val="000000"/>
                </a:solidFill>
                <a:latin typeface="Calibri"/>
                <a:ea typeface="Calibri"/>
                <a:cs typeface="Calibri"/>
                <a:sym typeface="Calibri"/>
              </a:rPr>
              <a:t>Mobile app (check your App Store, Play Store or Windows Store)</a:t>
            </a:r>
          </a:p>
          <a:p>
            <a:pPr marL="482600" lvl="0" indent="-457200" rtl="0">
              <a:lnSpc>
                <a:spcPct val="115000"/>
              </a:lnSpc>
              <a:spcBef>
                <a:spcPts val="640"/>
              </a:spcBef>
              <a:buClr>
                <a:srgbClr val="000000"/>
              </a:buClr>
              <a:buSzPct val="100000"/>
              <a:buFont typeface="Arial" panose="020B0604020202020204" pitchFamily="34" charset="0"/>
              <a:buChar char="•"/>
            </a:pPr>
            <a:r>
              <a:rPr lang="en" sz="2600" dirty="0">
                <a:solidFill>
                  <a:srgbClr val="000000"/>
                </a:solidFill>
                <a:latin typeface="Calibri"/>
                <a:ea typeface="Calibri"/>
                <a:cs typeface="Calibri"/>
                <a:sym typeface="Calibri"/>
              </a:rPr>
              <a:t>configure your mobile device to work with an existing service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Shape 750"/>
          <p:cNvSpPr txBox="1"/>
          <p:nvPr/>
        </p:nvSpPr>
        <p:spPr>
          <a:xfrm>
            <a:off x="311700" y="445025"/>
            <a:ext cx="8520600" cy="572700"/>
          </a:xfrm>
          <a:prstGeom prst="rect">
            <a:avLst/>
          </a:prstGeom>
          <a:noFill/>
          <a:ln>
            <a:noFill/>
          </a:ln>
        </p:spPr>
        <p:txBody>
          <a:bodyPr lIns="91425" tIns="91425" rIns="91425" bIns="91425" anchor="t" anchorCtr="0">
            <a:noAutofit/>
          </a:bodyPr>
          <a:lstStyle/>
          <a:p>
            <a:pPr lvl="0" rtl="0">
              <a:spcBef>
                <a:spcPts val="0"/>
              </a:spcBef>
              <a:buNone/>
            </a:pPr>
            <a:endParaRPr sz="2800">
              <a:solidFill>
                <a:srgbClr val="000000"/>
              </a:solidFill>
            </a:endParaRPr>
          </a:p>
        </p:txBody>
      </p:sp>
      <p:sp>
        <p:nvSpPr>
          <p:cNvPr id="751" name="Shape 751"/>
          <p:cNvSpPr txBox="1"/>
          <p:nvPr/>
        </p:nvSpPr>
        <p:spPr>
          <a:xfrm>
            <a:off x="311700" y="1152475"/>
            <a:ext cx="8520600" cy="34164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None/>
            </a:pPr>
            <a:endParaRPr sz="1800">
              <a:solidFill>
                <a:srgbClr val="595959"/>
              </a:solidFill>
            </a:endParaRPr>
          </a:p>
        </p:txBody>
      </p:sp>
      <p:sp>
        <p:nvSpPr>
          <p:cNvPr id="752" name="Shape 752"/>
          <p:cNvSpPr txBox="1"/>
          <p:nvPr/>
        </p:nvSpPr>
        <p:spPr>
          <a:xfrm>
            <a:off x="311708" y="744575"/>
            <a:ext cx="8520600" cy="2052600"/>
          </a:xfrm>
          <a:prstGeom prst="rect">
            <a:avLst/>
          </a:prstGeom>
          <a:noFill/>
          <a:ln>
            <a:noFill/>
          </a:ln>
        </p:spPr>
        <p:txBody>
          <a:bodyPr lIns="91425" tIns="91425" rIns="91425" bIns="91425" anchor="b" anchorCtr="0">
            <a:noAutofit/>
          </a:bodyPr>
          <a:lstStyle/>
          <a:p>
            <a:pPr lvl="0" algn="ctr" rtl="0">
              <a:spcBef>
                <a:spcPts val="0"/>
              </a:spcBef>
              <a:buNone/>
            </a:pPr>
            <a:endParaRPr sz="5200">
              <a:solidFill>
                <a:srgbClr val="000000"/>
              </a:solidFill>
            </a:endParaRPr>
          </a:p>
        </p:txBody>
      </p:sp>
      <p:sp>
        <p:nvSpPr>
          <p:cNvPr id="753" name="Shape 753"/>
          <p:cNvSpPr txBox="1"/>
          <p:nvPr/>
        </p:nvSpPr>
        <p:spPr>
          <a:xfrm>
            <a:off x="311700" y="2834125"/>
            <a:ext cx="8520600" cy="792600"/>
          </a:xfrm>
          <a:prstGeom prst="rect">
            <a:avLst/>
          </a:prstGeom>
          <a:noFill/>
          <a:ln>
            <a:noFill/>
          </a:ln>
        </p:spPr>
        <p:txBody>
          <a:bodyPr lIns="91425" tIns="91425" rIns="91425" bIns="91425" anchor="t" anchorCtr="0">
            <a:noAutofit/>
          </a:bodyPr>
          <a:lstStyle/>
          <a:p>
            <a:pPr lvl="0" algn="ctr" rtl="0">
              <a:spcBef>
                <a:spcPts val="0"/>
              </a:spcBef>
              <a:buNone/>
            </a:pPr>
            <a:endParaRPr sz="2800">
              <a:solidFill>
                <a:srgbClr val="595959"/>
              </a:solidFill>
            </a:endParaRPr>
          </a:p>
        </p:txBody>
      </p:sp>
      <p:pic>
        <p:nvPicPr>
          <p:cNvPr id="754" name="Shape 754"/>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755" name="Shape 755"/>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756" name="Shape 756"/>
          <p:cNvSpPr/>
          <p:nvPr/>
        </p:nvSpPr>
        <p:spPr>
          <a:xfrm>
            <a:off x="0" y="486025"/>
            <a:ext cx="9830400" cy="44694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lvl="0" rtl="0">
              <a:spcBef>
                <a:spcPts val="0"/>
              </a:spcBef>
              <a:buNone/>
            </a:pPr>
            <a:endParaRPr sz="3200" b="1" dirty="0">
              <a:solidFill>
                <a:srgbClr val="FFFFFF"/>
              </a:solidFill>
              <a:latin typeface="Calibri"/>
              <a:ea typeface="Calibri"/>
              <a:cs typeface="Calibri"/>
              <a:sym typeface="Calibri"/>
            </a:endParaRPr>
          </a:p>
        </p:txBody>
      </p:sp>
      <p:sp>
        <p:nvSpPr>
          <p:cNvPr id="757" name="Shape 757"/>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758" name="Shape 758"/>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759" name="Shape 759"/>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2" name="TextBox 1"/>
          <p:cNvSpPr txBox="1"/>
          <p:nvPr/>
        </p:nvSpPr>
        <p:spPr>
          <a:xfrm>
            <a:off x="266700" y="2081608"/>
            <a:ext cx="4305300" cy="1046440"/>
          </a:xfrm>
          <a:prstGeom prst="rect">
            <a:avLst/>
          </a:prstGeom>
          <a:noFill/>
        </p:spPr>
        <p:txBody>
          <a:bodyPr wrap="square" rtlCol="0">
            <a:spAutoFit/>
          </a:bodyPr>
          <a:lstStyle/>
          <a:p>
            <a:r>
              <a:rPr lang="en" sz="4800" b="1" dirty="0">
                <a:solidFill>
                  <a:srgbClr val="FFFFFF"/>
                </a:solidFill>
                <a:latin typeface="Calibri"/>
                <a:ea typeface="Calibri"/>
                <a:cs typeface="Calibri"/>
                <a:sym typeface="Calibri"/>
              </a:rPr>
              <a:t>Questions?</a:t>
            </a:r>
          </a:p>
          <a:p>
            <a:endParaRPr lang="en-GB" dirty="0"/>
          </a:p>
        </p:txBody>
      </p:sp>
    </p:spTree>
    <p:extLst>
      <p:ext uri="{BB962C8B-B14F-4D97-AF65-F5344CB8AC3E}">
        <p14:creationId xmlns:p14="http://schemas.microsoft.com/office/powerpoint/2010/main" val="1369288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rtl="0">
              <a:spcBef>
                <a:spcPts val="0"/>
              </a:spcBef>
              <a:buNone/>
            </a:pPr>
            <a:r>
              <a:rPr lang="en" sz="4800" b="0" dirty="0"/>
              <a:t>What is the cloud?</a:t>
            </a:r>
          </a:p>
        </p:txBody>
      </p:sp>
      <p:sp>
        <p:nvSpPr>
          <p:cNvPr id="188" name="Shape 188"/>
          <p:cNvSpPr txBox="1">
            <a:spLocks noGrp="1"/>
          </p:cNvSpPr>
          <p:nvPr>
            <p:ph type="body" idx="1"/>
          </p:nvPr>
        </p:nvSpPr>
        <p:spPr>
          <a:xfrm>
            <a:off x="457200" y="895348"/>
            <a:ext cx="8229600" cy="3394500"/>
          </a:xfrm>
          <a:prstGeom prst="rect">
            <a:avLst/>
          </a:prstGeom>
        </p:spPr>
        <p:txBody>
          <a:bodyPr lIns="91425" tIns="91425" rIns="91425" bIns="91425" anchor="t" anchorCtr="0">
            <a:noAutofit/>
          </a:bodyPr>
          <a:lstStyle/>
          <a:p>
            <a:pPr marL="457200" lvl="0" indent="-419100" rtl="0">
              <a:lnSpc>
                <a:spcPct val="150000"/>
              </a:lnSpc>
              <a:spcBef>
                <a:spcPts val="0"/>
              </a:spcBef>
              <a:buSzPct val="100000"/>
            </a:pPr>
            <a:r>
              <a:rPr lang="en" sz="2800" dirty="0"/>
              <a:t>Information accessed via the web.</a:t>
            </a:r>
          </a:p>
          <a:p>
            <a:pPr marL="457200" lvl="0" indent="-419100" rtl="0">
              <a:lnSpc>
                <a:spcPct val="150000"/>
              </a:lnSpc>
              <a:spcBef>
                <a:spcPts val="0"/>
              </a:spcBef>
              <a:buSzPct val="100000"/>
            </a:pPr>
            <a:r>
              <a:rPr lang="en" sz="2800" dirty="0"/>
              <a:t>Desktop computers, laptops, tablets, mobile devices, TV’s</a:t>
            </a:r>
          </a:p>
          <a:p>
            <a:pPr lvl="0" rtl="0">
              <a:spcBef>
                <a:spcPts val="0"/>
              </a:spcBef>
              <a:buNone/>
            </a:pPr>
            <a:endParaRPr sz="1800" dirty="0"/>
          </a:p>
          <a:p>
            <a:pPr lvl="0" rtl="0">
              <a:spcBef>
                <a:spcPts val="0"/>
              </a:spcBef>
              <a:buNone/>
            </a:pPr>
            <a:endParaRPr sz="1800" dirty="0"/>
          </a:p>
          <a:p>
            <a:pPr lvl="0" rtl="0">
              <a:spcBef>
                <a:spcPts val="0"/>
              </a:spcBef>
              <a:buNone/>
            </a:pPr>
            <a:endParaRPr sz="1800" dirty="0"/>
          </a:p>
          <a:p>
            <a:pPr lvl="0" rtl="0">
              <a:spcBef>
                <a:spcPts val="0"/>
              </a:spcBef>
              <a:buNone/>
            </a:pPr>
            <a:endParaRPr sz="1800" dirty="0"/>
          </a:p>
        </p:txBody>
      </p:sp>
      <p:pic>
        <p:nvPicPr>
          <p:cNvPr id="189" name="Shape 189" descr="Online, Internet, Icon ..."/>
          <p:cNvPicPr preferRelativeResize="0"/>
          <p:nvPr/>
        </p:nvPicPr>
        <p:blipFill>
          <a:blip r:embed="rId3">
            <a:alphaModFix/>
          </a:blip>
          <a:stretch>
            <a:fillRect/>
          </a:stretch>
        </p:blipFill>
        <p:spPr>
          <a:xfrm>
            <a:off x="3249618" y="3130291"/>
            <a:ext cx="2525848" cy="1783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p:nvPr/>
        </p:nvSpPr>
        <p:spPr>
          <a:xfrm>
            <a:off x="150250" y="274650"/>
            <a:ext cx="8536500" cy="8328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What is cloud</a:t>
            </a:r>
            <a:r>
              <a:rPr lang="en" sz="4800" dirty="0">
                <a:latin typeface="Calibri"/>
                <a:ea typeface="Calibri"/>
                <a:cs typeface="Calibri"/>
                <a:sym typeface="Calibri"/>
              </a:rPr>
              <a:t> </a:t>
            </a:r>
            <a:r>
              <a:rPr lang="en" sz="4800" dirty="0">
                <a:solidFill>
                  <a:srgbClr val="000000"/>
                </a:solidFill>
                <a:latin typeface="Calibri"/>
                <a:ea typeface="Calibri"/>
                <a:cs typeface="Calibri"/>
                <a:sym typeface="Calibri"/>
              </a:rPr>
              <a:t>computing?</a:t>
            </a:r>
          </a:p>
        </p:txBody>
      </p:sp>
      <p:sp>
        <p:nvSpPr>
          <p:cNvPr id="195" name="Shape 195"/>
          <p:cNvSpPr txBox="1"/>
          <p:nvPr/>
        </p:nvSpPr>
        <p:spPr>
          <a:xfrm>
            <a:off x="457200" y="1240363"/>
            <a:ext cx="8229600" cy="3297300"/>
          </a:xfrm>
          <a:prstGeom prst="rect">
            <a:avLst/>
          </a:prstGeom>
          <a:noFill/>
          <a:ln>
            <a:noFill/>
          </a:ln>
        </p:spPr>
        <p:txBody>
          <a:bodyPr lIns="91425" tIns="91425" rIns="91425" bIns="91425" anchor="t" anchorCtr="0">
            <a:noAutofit/>
          </a:bodyPr>
          <a:lstStyle/>
          <a:p>
            <a:pPr marL="457200" lvl="0" indent="-381000" rtl="0">
              <a:lnSpc>
                <a:spcPct val="115000"/>
              </a:lnSpc>
              <a:spcBef>
                <a:spcPts val="640"/>
              </a:spcBef>
              <a:buClr>
                <a:srgbClr val="000000"/>
              </a:buClr>
              <a:buSzPct val="100000"/>
              <a:buChar char="•"/>
            </a:pPr>
            <a:r>
              <a:rPr lang="en" sz="2400" dirty="0">
                <a:solidFill>
                  <a:srgbClr val="000000"/>
                </a:solidFill>
                <a:latin typeface="Calibri"/>
                <a:ea typeface="Calibri"/>
                <a:cs typeface="Calibri"/>
                <a:sym typeface="Calibri"/>
              </a:rPr>
              <a:t>A method of using </a:t>
            </a:r>
            <a:r>
              <a:rPr lang="en" sz="2400" u="sng" dirty="0">
                <a:solidFill>
                  <a:srgbClr val="000000"/>
                </a:solidFill>
                <a:latin typeface="Calibri"/>
                <a:ea typeface="Calibri"/>
                <a:cs typeface="Calibri"/>
                <a:sym typeface="Calibri"/>
              </a:rPr>
              <a:t>shared resources</a:t>
            </a:r>
            <a:r>
              <a:rPr lang="en" sz="2400" dirty="0">
                <a:solidFill>
                  <a:srgbClr val="000000"/>
                </a:solidFill>
                <a:latin typeface="Calibri"/>
                <a:ea typeface="Calibri"/>
                <a:cs typeface="Calibri"/>
                <a:sym typeface="Calibri"/>
              </a:rPr>
              <a:t> hosted elsewhere to deliver a function</a:t>
            </a:r>
          </a:p>
          <a:p>
            <a:pPr marL="457200" lvl="0" indent="-381000" rtl="0">
              <a:lnSpc>
                <a:spcPct val="115000"/>
              </a:lnSpc>
              <a:spcBef>
                <a:spcPts val="640"/>
              </a:spcBef>
              <a:buClr>
                <a:srgbClr val="000000"/>
              </a:buClr>
              <a:buSzPct val="100000"/>
              <a:buChar char="•"/>
            </a:pPr>
            <a:r>
              <a:rPr lang="en" sz="2400" dirty="0">
                <a:solidFill>
                  <a:srgbClr val="000000"/>
                </a:solidFill>
                <a:latin typeface="Calibri"/>
                <a:ea typeface="Calibri"/>
                <a:cs typeface="Calibri"/>
                <a:sym typeface="Calibri"/>
              </a:rPr>
              <a:t>email, data storage etc...</a:t>
            </a:r>
          </a:p>
          <a:p>
            <a:pPr marL="457200" lvl="0" indent="-381000" rtl="0">
              <a:lnSpc>
                <a:spcPct val="115000"/>
              </a:lnSpc>
              <a:spcBef>
                <a:spcPts val="640"/>
              </a:spcBef>
              <a:buClr>
                <a:srgbClr val="000000"/>
              </a:buClr>
              <a:buSzPct val="100000"/>
              <a:buChar char="•"/>
            </a:pPr>
            <a:r>
              <a:rPr lang="en" sz="2400" dirty="0">
                <a:solidFill>
                  <a:srgbClr val="000000"/>
                </a:solidFill>
                <a:latin typeface="Calibri"/>
                <a:ea typeface="Calibri"/>
                <a:cs typeface="Calibri"/>
                <a:sym typeface="Calibri"/>
              </a:rPr>
              <a:t>The resources of these applications are hosted in the cloud.</a:t>
            </a:r>
          </a:p>
        </p:txBody>
      </p:sp>
      <p:pic>
        <p:nvPicPr>
          <p:cNvPr id="196" name="Shape 196" descr="Fotolia_63240868_Subscription_Monthly_M.jpg"/>
          <p:cNvPicPr preferRelativeResize="0"/>
          <p:nvPr/>
        </p:nvPicPr>
        <p:blipFill>
          <a:blip r:embed="rId3">
            <a:alphaModFix/>
          </a:blip>
          <a:stretch>
            <a:fillRect/>
          </a:stretch>
        </p:blipFill>
        <p:spPr>
          <a:xfrm>
            <a:off x="3145511" y="3281083"/>
            <a:ext cx="2358818" cy="16352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Shape 201" descr="Fotolia_66787534_Subscription_Monthly_M.jpg"/>
          <p:cNvPicPr preferRelativeResize="0"/>
          <p:nvPr/>
        </p:nvPicPr>
        <p:blipFill>
          <a:blip r:embed="rId3">
            <a:alphaModFix/>
          </a:blip>
          <a:stretch>
            <a:fillRect/>
          </a:stretch>
        </p:blipFill>
        <p:spPr>
          <a:xfrm>
            <a:off x="5499701" y="2245475"/>
            <a:ext cx="3187024" cy="2777026"/>
          </a:xfrm>
          <a:prstGeom prst="rect">
            <a:avLst/>
          </a:prstGeom>
          <a:noFill/>
          <a:ln>
            <a:noFill/>
          </a:ln>
        </p:spPr>
      </p:pic>
      <p:sp>
        <p:nvSpPr>
          <p:cNvPr id="202" name="Shape 202"/>
          <p:cNvSpPr txBox="1"/>
          <p:nvPr/>
        </p:nvSpPr>
        <p:spPr>
          <a:xfrm>
            <a:off x="176025" y="86391"/>
            <a:ext cx="8510700"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Functionality of cloud computing</a:t>
            </a:r>
          </a:p>
        </p:txBody>
      </p:sp>
      <p:sp>
        <p:nvSpPr>
          <p:cNvPr id="203" name="Shape 203"/>
          <p:cNvSpPr txBox="1"/>
          <p:nvPr/>
        </p:nvSpPr>
        <p:spPr>
          <a:xfrm>
            <a:off x="176025" y="1027296"/>
            <a:ext cx="7856351" cy="3054300"/>
          </a:xfrm>
          <a:prstGeom prst="rect">
            <a:avLst/>
          </a:prstGeom>
          <a:noFill/>
          <a:ln>
            <a:noFill/>
          </a:ln>
        </p:spPr>
        <p:txBody>
          <a:bodyPr lIns="91425" tIns="91425" rIns="91425" bIns="91425" anchor="t" anchorCtr="0">
            <a:noAutofit/>
          </a:bodyPr>
          <a:lstStyle/>
          <a:p>
            <a:pPr marL="457200" lvl="0" indent="-419100" rtl="0">
              <a:lnSpc>
                <a:spcPct val="150000"/>
              </a:lnSpc>
              <a:spcBef>
                <a:spcPts val="640"/>
              </a:spcBef>
              <a:buClr>
                <a:srgbClr val="000000"/>
              </a:buClr>
              <a:buSzPct val="100000"/>
              <a:buChar char="•"/>
            </a:pPr>
            <a:r>
              <a:rPr lang="en" sz="2600" dirty="0">
                <a:solidFill>
                  <a:srgbClr val="000000"/>
                </a:solidFill>
                <a:latin typeface="Calibri"/>
                <a:ea typeface="Calibri"/>
                <a:cs typeface="Calibri"/>
                <a:sym typeface="Calibri"/>
              </a:rPr>
              <a:t>Functionality that uses internet based resources </a:t>
            </a:r>
          </a:p>
          <a:p>
            <a:pPr marL="457200" lvl="0" indent="-419100" rtl="0">
              <a:lnSpc>
                <a:spcPct val="150000"/>
              </a:lnSpc>
              <a:spcBef>
                <a:spcPts val="640"/>
              </a:spcBef>
              <a:buClr>
                <a:srgbClr val="000000"/>
              </a:buClr>
              <a:buSzPct val="100000"/>
              <a:buChar char="•"/>
            </a:pPr>
            <a:r>
              <a:rPr lang="en" sz="2600" dirty="0">
                <a:solidFill>
                  <a:srgbClr val="000000"/>
                </a:solidFill>
                <a:latin typeface="Calibri"/>
                <a:ea typeface="Calibri"/>
                <a:cs typeface="Calibri"/>
                <a:sym typeface="Calibri"/>
              </a:rPr>
              <a:t>Only the </a:t>
            </a:r>
            <a:r>
              <a:rPr lang="en" sz="2600" b="1" u="sng" dirty="0">
                <a:solidFill>
                  <a:srgbClr val="000000"/>
                </a:solidFill>
                <a:latin typeface="Calibri"/>
                <a:ea typeface="Calibri"/>
                <a:cs typeface="Calibri"/>
                <a:sym typeface="Calibri"/>
              </a:rPr>
              <a:t>interface</a:t>
            </a:r>
            <a:r>
              <a:rPr lang="en" sz="2600" dirty="0">
                <a:solidFill>
                  <a:srgbClr val="000000"/>
                </a:solidFill>
                <a:latin typeface="Calibri"/>
                <a:ea typeface="Calibri"/>
                <a:cs typeface="Calibri"/>
                <a:sym typeface="Calibri"/>
              </a:rPr>
              <a:t> dealt with on the client side.</a:t>
            </a:r>
          </a:p>
          <a:p>
            <a:pPr marL="457200" lvl="0" indent="-419100" rtl="0">
              <a:lnSpc>
                <a:spcPct val="150000"/>
              </a:lnSpc>
              <a:spcBef>
                <a:spcPts val="640"/>
              </a:spcBef>
              <a:buClr>
                <a:srgbClr val="000000"/>
              </a:buClr>
              <a:buSzPct val="100000"/>
              <a:buChar char="•"/>
            </a:pPr>
            <a:r>
              <a:rPr lang="en" sz="2600" dirty="0">
                <a:solidFill>
                  <a:srgbClr val="000000"/>
                </a:solidFill>
                <a:latin typeface="Calibri"/>
                <a:ea typeface="Calibri"/>
                <a:cs typeface="Calibri"/>
                <a:sym typeface="Calibri"/>
              </a:rPr>
              <a:t>SaaS </a:t>
            </a:r>
          </a:p>
          <a:p>
            <a:pPr marL="342900" lvl="0" indent="-139700" rtl="0">
              <a:spcBef>
                <a:spcPts val="640"/>
              </a:spcBef>
              <a:buNone/>
            </a:pPr>
            <a:endParaRPr sz="1800" dirty="0">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p:nvPr/>
        </p:nvSpPr>
        <p:spPr>
          <a:xfrm>
            <a:off x="558537" y="-12"/>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Who is cloud suitable for?</a:t>
            </a:r>
          </a:p>
        </p:txBody>
      </p:sp>
      <p:sp>
        <p:nvSpPr>
          <p:cNvPr id="210" name="Shape 210"/>
          <p:cNvSpPr txBox="1"/>
          <p:nvPr/>
        </p:nvSpPr>
        <p:spPr>
          <a:xfrm>
            <a:off x="558537" y="1072439"/>
            <a:ext cx="8229600" cy="2314121"/>
          </a:xfrm>
          <a:prstGeom prst="rect">
            <a:avLst/>
          </a:prstGeom>
          <a:noFill/>
          <a:ln>
            <a:noFill/>
          </a:ln>
        </p:spPr>
        <p:txBody>
          <a:bodyPr lIns="91425" tIns="91425" rIns="91425" bIns="91425" anchor="t" anchorCtr="0">
            <a:noAutofit/>
          </a:bodyPr>
          <a:lstStyle/>
          <a:p>
            <a:pPr marL="457200" lvl="0" indent="-431800" rtl="0">
              <a:lnSpc>
                <a:spcPct val="150000"/>
              </a:lnSpc>
              <a:spcBef>
                <a:spcPts val="640"/>
              </a:spcBef>
              <a:buClr>
                <a:srgbClr val="000000"/>
              </a:buClr>
              <a:buSzPct val="100000"/>
              <a:buChar char="•"/>
            </a:pPr>
            <a:r>
              <a:rPr lang="en" sz="2800" dirty="0">
                <a:solidFill>
                  <a:srgbClr val="000000"/>
                </a:solidFill>
                <a:latin typeface="Calibri"/>
                <a:ea typeface="Calibri"/>
                <a:cs typeface="Calibri"/>
                <a:sym typeface="Calibri"/>
              </a:rPr>
              <a:t>Long established, large businesses</a:t>
            </a:r>
          </a:p>
          <a:p>
            <a:pPr marL="457200" lvl="0" indent="-431800" rtl="0">
              <a:lnSpc>
                <a:spcPct val="150000"/>
              </a:lnSpc>
              <a:spcBef>
                <a:spcPts val="640"/>
              </a:spcBef>
              <a:buClr>
                <a:srgbClr val="000000"/>
              </a:buClr>
              <a:buSzPct val="100000"/>
              <a:buChar char="•"/>
            </a:pPr>
            <a:r>
              <a:rPr lang="en" sz="2800" dirty="0">
                <a:solidFill>
                  <a:srgbClr val="000000"/>
                </a:solidFill>
                <a:latin typeface="Calibri"/>
                <a:ea typeface="Calibri"/>
                <a:cs typeface="Calibri"/>
                <a:sym typeface="Calibri"/>
              </a:rPr>
              <a:t>Start up sole traders</a:t>
            </a:r>
          </a:p>
          <a:p>
            <a:pPr marL="457200" lvl="0" indent="-431800" rtl="0">
              <a:lnSpc>
                <a:spcPct val="150000"/>
              </a:lnSpc>
              <a:spcBef>
                <a:spcPts val="640"/>
              </a:spcBef>
              <a:buClr>
                <a:srgbClr val="000000"/>
              </a:buClr>
              <a:buSzPct val="100000"/>
              <a:buChar char="•"/>
            </a:pPr>
            <a:r>
              <a:rPr lang="en" sz="2800" dirty="0">
                <a:solidFill>
                  <a:srgbClr val="000000"/>
                </a:solidFill>
                <a:latin typeface="Calibri"/>
                <a:ea typeface="Calibri"/>
                <a:cs typeface="Calibri"/>
                <a:sym typeface="Calibri"/>
              </a:rPr>
              <a:t>Everyone in between</a:t>
            </a:r>
          </a:p>
          <a:p>
            <a:pPr lvl="0" rtl="0">
              <a:spcBef>
                <a:spcPts val="640"/>
              </a:spcBef>
              <a:buNone/>
            </a:pPr>
            <a:endParaRPr sz="3200" dirty="0">
              <a:solidFill>
                <a:srgbClr val="000000"/>
              </a:solidFill>
              <a:latin typeface="Calibri"/>
              <a:ea typeface="Calibri"/>
              <a:cs typeface="Calibri"/>
              <a:sym typeface="Calibri"/>
            </a:endParaRPr>
          </a:p>
        </p:txBody>
      </p:sp>
      <p:pic>
        <p:nvPicPr>
          <p:cNvPr id="211" name="Shape 211"/>
          <p:cNvPicPr preferRelativeResize="0"/>
          <p:nvPr/>
        </p:nvPicPr>
        <p:blipFill>
          <a:blip r:embed="rId3">
            <a:alphaModFix/>
          </a:blip>
          <a:stretch>
            <a:fillRect/>
          </a:stretch>
        </p:blipFill>
        <p:spPr>
          <a:xfrm>
            <a:off x="6178575" y="2454686"/>
            <a:ext cx="2383800" cy="2004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Shape 216"/>
          <p:cNvPicPr preferRelativeResize="0"/>
          <p:nvPr/>
        </p:nvPicPr>
        <p:blipFill>
          <a:blip r:embed="rId3">
            <a:alphaModFix/>
          </a:blip>
          <a:stretch>
            <a:fillRect/>
          </a:stretch>
        </p:blipFill>
        <p:spPr>
          <a:xfrm flipH="1">
            <a:off x="7462096" y="205975"/>
            <a:ext cx="1681900" cy="1452100"/>
          </a:xfrm>
          <a:prstGeom prst="rect">
            <a:avLst/>
          </a:prstGeom>
          <a:noFill/>
          <a:ln>
            <a:noFill/>
          </a:ln>
        </p:spPr>
      </p:pic>
      <p:sp>
        <p:nvSpPr>
          <p:cNvPr id="217" name="Shape 217"/>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rtl="0">
              <a:spcBef>
                <a:spcPts val="0"/>
              </a:spcBef>
              <a:buNone/>
            </a:pPr>
            <a:r>
              <a:rPr lang="en" sz="4800" dirty="0"/>
              <a:t>Connectivity</a:t>
            </a:r>
          </a:p>
        </p:txBody>
      </p:sp>
      <p:sp>
        <p:nvSpPr>
          <p:cNvPr id="218" name="Shape 218"/>
          <p:cNvSpPr txBox="1">
            <a:spLocks noGrp="1"/>
          </p:cNvSpPr>
          <p:nvPr>
            <p:ph type="body" idx="1"/>
          </p:nvPr>
        </p:nvSpPr>
        <p:spPr>
          <a:xfrm>
            <a:off x="378950" y="1147900"/>
            <a:ext cx="8229600" cy="3394500"/>
          </a:xfrm>
          <a:prstGeom prst="rect">
            <a:avLst/>
          </a:prstGeom>
        </p:spPr>
        <p:txBody>
          <a:bodyPr lIns="91425" tIns="91425" rIns="91425" bIns="91425" anchor="t" anchorCtr="0">
            <a:noAutofit/>
          </a:bodyPr>
          <a:lstStyle/>
          <a:p>
            <a:pPr marL="457200" lvl="0" indent="-406400" rtl="0">
              <a:lnSpc>
                <a:spcPct val="115000"/>
              </a:lnSpc>
              <a:spcBef>
                <a:spcPts val="0"/>
              </a:spcBef>
              <a:buSzPct val="100000"/>
            </a:pPr>
            <a:r>
              <a:rPr lang="en" sz="2800" dirty="0"/>
              <a:t>Depending on your internet connection Cloud Computing may not be an option (2Mbps + is fine)</a:t>
            </a:r>
          </a:p>
          <a:p>
            <a:pPr marL="457200" lvl="0" indent="-406400" rtl="0">
              <a:lnSpc>
                <a:spcPct val="115000"/>
              </a:lnSpc>
              <a:spcBef>
                <a:spcPts val="0"/>
              </a:spcBef>
              <a:buSzPct val="100000"/>
            </a:pPr>
            <a:r>
              <a:rPr lang="en" sz="2800" dirty="0"/>
              <a:t>Alternatives can be installed, hosted and run from your location</a:t>
            </a:r>
          </a:p>
          <a:p>
            <a:pPr marL="457200" lvl="0" indent="-406400" rtl="0">
              <a:lnSpc>
                <a:spcPct val="115000"/>
              </a:lnSpc>
              <a:spcBef>
                <a:spcPts val="0"/>
              </a:spcBef>
              <a:buSzPct val="100000"/>
            </a:pPr>
            <a:r>
              <a:rPr lang="en" sz="2800" dirty="0"/>
              <a:t>This may be a better if you are in a remote location or do not have access to fast broadband</a:t>
            </a: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A7F6DD5914424F837713B240EED437" ma:contentTypeVersion="2" ma:contentTypeDescription="Create a new document." ma:contentTypeScope="" ma:versionID="d3839d8b94e0635a87151a3c24a6e56e">
  <xsd:schema xmlns:xsd="http://www.w3.org/2001/XMLSchema" xmlns:xs="http://www.w3.org/2001/XMLSchema" xmlns:p="http://schemas.microsoft.com/office/2006/metadata/properties" xmlns:ns2="f719decc-5758-44f9-97d9-d1447a9bb81d" xmlns:ns3="2b905a83-6d45-4428-865b-2b76814409d1" targetNamespace="http://schemas.microsoft.com/office/2006/metadata/properties" ma:root="true" ma:fieldsID="ff7cb6354b53ae10b76a729b66a94683" ns2:_="" ns3:_="">
    <xsd:import namespace="f719decc-5758-44f9-97d9-d1447a9bb81d"/>
    <xsd:import namespace="2b905a83-6d45-4428-865b-2b76814409d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9decc-5758-44f9-97d9-d1447a9bb81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b905a83-6d45-4428-865b-2b76814409d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f719decc-5758-44f9-97d9-d1447a9bb81d">ECO18032513--1149302228-8601</_dlc_DocId>
    <_dlc_DocIdUrl xmlns="f719decc-5758-44f9-97d9-d1447a9bb81d">
      <Url>https://citb.sharepoint.com/sites/EconomicAnalysis/supplier/_layouts/15/DocIdRedir.aspx?ID=ECO18032513--1149302228-8601</Url>
      <Description>ECO18032513--1149302228-8601</Description>
    </_dlc_DocIdUrl>
  </documentManagement>
</p:properties>
</file>

<file path=customXml/itemProps1.xml><?xml version="1.0" encoding="utf-8"?>
<ds:datastoreItem xmlns:ds="http://schemas.openxmlformats.org/officeDocument/2006/customXml" ds:itemID="{44813278-B8DC-4F30-83EB-2CE5F5494577}"/>
</file>

<file path=customXml/itemProps2.xml><?xml version="1.0" encoding="utf-8"?>
<ds:datastoreItem xmlns:ds="http://schemas.openxmlformats.org/officeDocument/2006/customXml" ds:itemID="{8B103994-7CFD-4CA9-B65B-99D14210B98D}"/>
</file>

<file path=customXml/itemProps3.xml><?xml version="1.0" encoding="utf-8"?>
<ds:datastoreItem xmlns:ds="http://schemas.openxmlformats.org/officeDocument/2006/customXml" ds:itemID="{04F19B17-7AAE-4123-ABC8-3BC5C9931E23}"/>
</file>

<file path=customXml/itemProps4.xml><?xml version="1.0" encoding="utf-8"?>
<ds:datastoreItem xmlns:ds="http://schemas.openxmlformats.org/officeDocument/2006/customXml" ds:itemID="{FD9A9E1B-2214-4594-A739-F292CAE42331}"/>
</file>

<file path=docProps/app.xml><?xml version="1.0" encoding="utf-8"?>
<Properties xmlns="http://schemas.openxmlformats.org/officeDocument/2006/extended-properties" xmlns:vt="http://schemas.openxmlformats.org/officeDocument/2006/docPropsVTypes">
  <TotalTime>121</TotalTime>
  <Words>4975</Words>
  <Application>Microsoft Office PowerPoint</Application>
  <PresentationFormat>On-screen Show (16:9)</PresentationFormat>
  <Paragraphs>298</Paragraphs>
  <Slides>49</Slides>
  <Notes>49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49</vt:i4>
      </vt:variant>
    </vt:vector>
  </HeadingPairs>
  <TitlesOfParts>
    <vt:vector size="54" baseType="lpstr">
      <vt:lpstr>Arial</vt:lpstr>
      <vt:lpstr>Calibri</vt:lpstr>
      <vt:lpstr>Verdana</vt:lpstr>
      <vt:lpstr>simple-light-2</vt:lpstr>
      <vt:lpstr>Office Theme</vt:lpstr>
      <vt:lpstr>PowerPoint Presentation</vt:lpstr>
      <vt:lpstr>PowerPoint Presentation</vt:lpstr>
      <vt:lpstr>PowerPoint Presentation</vt:lpstr>
      <vt:lpstr>PowerPoint Presentation</vt:lpstr>
      <vt:lpstr>What is the cloud?</vt:lpstr>
      <vt:lpstr>PowerPoint Presentation</vt:lpstr>
      <vt:lpstr>PowerPoint Presentation</vt:lpstr>
      <vt:lpstr>PowerPoint Presentation</vt:lpstr>
      <vt:lpstr>Connectivity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Security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Brown</dc:creator>
  <cp:lastModifiedBy>Caroline Brown</cp:lastModifiedBy>
  <cp:revision>10</cp:revision>
  <dcterms:modified xsi:type="dcterms:W3CDTF">2017-05-02T15:34:24Z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0x010100BEA7F6DD5914424F837713B240EED437</vt:lpwstr>
  </property>
  <property fmtid="{D5CDD505-2E9C-101B-9397-08002B2CF9AE}" pid="3" name="_dlc_DocIdItemGuid">
    <vt:lpwstr>80e811eb-ed8e-4d45-bc8e-fd83b48ecc57</vt:lpwstr>
  </property>
</Properties>
</file>